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17"/>
  </p:notesMasterIdLst>
  <p:sldIdLst>
    <p:sldId id="256" r:id="rId2"/>
    <p:sldId id="286" r:id="rId3"/>
    <p:sldId id="284" r:id="rId4"/>
    <p:sldId id="260" r:id="rId5"/>
    <p:sldId id="281" r:id="rId6"/>
    <p:sldId id="266" r:id="rId7"/>
    <p:sldId id="287" r:id="rId8"/>
    <p:sldId id="258" r:id="rId9"/>
    <p:sldId id="265" r:id="rId10"/>
    <p:sldId id="259" r:id="rId11"/>
    <p:sldId id="270" r:id="rId12"/>
    <p:sldId id="268" r:id="rId13"/>
    <p:sldId id="264" r:id="rId14"/>
    <p:sldId id="282" r:id="rId15"/>
    <p:sldId id="283" r:id="rId16"/>
  </p:sldIdLst>
  <p:sldSz cx="9144000" cy="6858000" type="screen4x3"/>
  <p:notesSz cx="6792913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1" d="100"/>
          <a:sy n="101" d="100"/>
        </p:scale>
        <p:origin x="3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93672-0AF4-40AE-8AD9-0678FEAE8ACE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7D1A9-5FCE-439B-8F71-89AC401EA5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3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7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0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3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1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7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1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7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0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7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FAFD3240-D5E2-40E6-9D55-66B1FA24F6DC}" type="datetimeFigureOut">
              <a:rPr lang="de-DE" smtClean="0"/>
              <a:pPr/>
              <a:t>08.10.2025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0CEF1A9-B92A-484D-B5B8-85FD543F32E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72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ffice@feldgasse8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feldgasse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hyperlink" Target="http://www.feldgasse.a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3717060"/>
            <a:ext cx="6192688" cy="15613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BUNDESREALGYMNASIUM UND WIRTSCHAFTSKUNDLICHES REALGYMNASIUM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1080 WIEN</a:t>
            </a:r>
            <a:r>
              <a:rPr lang="de-DE" dirty="0">
                <a:sym typeface="Symbol"/>
              </a:rPr>
              <a:t></a:t>
            </a:r>
            <a:r>
              <a:rPr lang="de-DE" dirty="0"/>
              <a:t>FELDGASSE 6 – 8 </a:t>
            </a:r>
            <a:r>
              <a:rPr lang="de-DE" dirty="0">
                <a:sym typeface="Symbol"/>
              </a:rPr>
              <a:t></a:t>
            </a:r>
            <a:r>
              <a:rPr lang="de-DE" dirty="0"/>
              <a:t>TEL: 407 34 69/11</a:t>
            </a:r>
            <a:r>
              <a:rPr lang="de-DE" dirty="0">
                <a:sym typeface="Symbol"/>
              </a:rPr>
              <a:t></a:t>
            </a:r>
            <a:r>
              <a:rPr lang="de-DE" dirty="0"/>
              <a:t>FAX: 407 34 69/50</a:t>
            </a:r>
          </a:p>
          <a:p>
            <a:r>
              <a:rPr lang="de-DE" b="1" u="sng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</a:t>
            </a:r>
            <a:r>
              <a:rPr lang="de-DE" b="1" u="sng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@feldgasse8.</a:t>
            </a:r>
            <a:r>
              <a:rPr lang="de-DE" b="1" u="sng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lang="de-DE" b="1" dirty="0">
                <a:solidFill>
                  <a:srgbClr val="7030A0"/>
                </a:solidFill>
              </a:rPr>
              <a:t> </a:t>
            </a:r>
          </a:p>
          <a:p>
            <a:pPr algn="ctr"/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" name="Picture 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7767"/>
            <a:ext cx="1639188" cy="217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ADD7338-08A4-48D7-9196-6CEB98892D37}"/>
              </a:ext>
            </a:extLst>
          </p:cNvPr>
          <p:cNvSpPr/>
          <p:nvPr/>
        </p:nvSpPr>
        <p:spPr>
          <a:xfrm>
            <a:off x="1841481" y="306229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u="sng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www.feldgasse.at</a:t>
            </a:r>
            <a:endParaRPr lang="de-DE" sz="2400" b="1" dirty="0">
              <a:solidFill>
                <a:srgbClr val="7030A0"/>
              </a:solidFill>
            </a:endParaRPr>
          </a:p>
        </p:txBody>
      </p:sp>
      <p:pic>
        <p:nvPicPr>
          <p:cNvPr id="17" name="Grafik 16" descr="Ein Bild, das draußen, Gebäude, Straße, Bank enthält.&#10;&#10;Automatisch generierte Beschreibung">
            <a:extLst>
              <a:ext uri="{FF2B5EF4-FFF2-40B4-BE49-F238E27FC236}">
                <a16:creationId xmlns:a16="http://schemas.microsoft.com/office/drawing/2014/main" id="{D0CE395F-089F-4BB6-824B-280BC3B5A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0" y="357767"/>
            <a:ext cx="2857421" cy="190747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22C9BD8-7AC8-46C3-AB83-E9BE86FF29E3}"/>
              </a:ext>
            </a:extLst>
          </p:cNvPr>
          <p:cNvSpPr txBox="1"/>
          <p:nvPr/>
        </p:nvSpPr>
        <p:spPr>
          <a:xfrm>
            <a:off x="2843808" y="2563859"/>
            <a:ext cx="374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WO WISSEN WÄCHST</a:t>
            </a:r>
          </a:p>
        </p:txBody>
      </p:sp>
      <p:pic>
        <p:nvPicPr>
          <p:cNvPr id="19" name="Grafik 18" descr="Ein Bild, das draußen, Blume, Gebäude, lila enthält.&#10;&#10;Automatisch generierte Beschreibung">
            <a:extLst>
              <a:ext uri="{FF2B5EF4-FFF2-40B4-BE49-F238E27FC236}">
                <a16:creationId xmlns:a16="http://schemas.microsoft.com/office/drawing/2014/main" id="{439C8C30-588E-4422-9DCE-092D833621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767"/>
            <a:ext cx="2857421" cy="19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25658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FFC000"/>
                </a:solidFill>
              </a:rPr>
              <a:t>Sozialkompetenz</a:t>
            </a:r>
            <a:r>
              <a:rPr lang="de-DE" sz="2400" b="0" dirty="0"/>
              <a:t> (KOKOKO,</a:t>
            </a:r>
            <a:r>
              <a:rPr lang="de-AT" sz="2400" b="0" dirty="0"/>
              <a:t> Peer-Mediation durch Oberstufenschüler/innen bei Konflikten,…)</a:t>
            </a:r>
            <a:endParaRPr lang="de-DE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FFC000"/>
                </a:solidFill>
              </a:rPr>
              <a:t>Unverbindliche Übungen </a:t>
            </a:r>
            <a:r>
              <a:rPr lang="de-DE" sz="2400" b="0" dirty="0"/>
              <a:t>(Chor, Schach, Darstell. Spiel,</a:t>
            </a:r>
          </a:p>
          <a:p>
            <a:pPr marL="34290" indent="0">
              <a:buNone/>
            </a:pPr>
            <a:r>
              <a:rPr lang="de-DE" sz="2400" dirty="0"/>
              <a:t>	</a:t>
            </a:r>
            <a:r>
              <a:rPr lang="de-DE" sz="2400" b="0" dirty="0"/>
              <a:t>Ballspiele, EDCL,…)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FFC000"/>
                </a:solidFill>
              </a:rPr>
              <a:t>Wettbewerbe</a:t>
            </a:r>
            <a:r>
              <a:rPr lang="de-DE" sz="2400" b="0" dirty="0"/>
              <a:t> (Känguru der Mathematik, Sag´s </a:t>
            </a:r>
            <a:r>
              <a:rPr lang="de-DE" sz="2400" b="0" dirty="0" err="1"/>
              <a:t>multi</a:t>
            </a:r>
            <a:r>
              <a:rPr lang="de-DE" sz="2400" b="0" dirty="0"/>
              <a:t>,…)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1" dirty="0" err="1">
                <a:solidFill>
                  <a:srgbClr val="FFC000"/>
                </a:solidFill>
              </a:rPr>
              <a:t>Teamteachingstunden</a:t>
            </a:r>
            <a:r>
              <a:rPr lang="de-DE" sz="2400" dirty="0"/>
              <a:t> in M, D, E in der Unterstufe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FFC000"/>
                </a:solidFill>
              </a:rPr>
              <a:t>Science Day </a:t>
            </a:r>
            <a:r>
              <a:rPr lang="de-DE" sz="2400" b="0" dirty="0"/>
              <a:t>(Unterstufe und Oberstufe arbeiten gemeinsam im Labor)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FFC000"/>
                </a:solidFill>
              </a:rPr>
              <a:t>Frühlings- und/oder Adventkonzerte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FFC000"/>
                </a:solidFill>
              </a:rPr>
              <a:t>Maturaball</a:t>
            </a:r>
          </a:p>
          <a:p>
            <a:r>
              <a:rPr lang="de-DE" sz="2400" dirty="0"/>
              <a:t>   </a:t>
            </a:r>
            <a:r>
              <a:rPr lang="de-DE" sz="2400" b="1" dirty="0">
                <a:solidFill>
                  <a:srgbClr val="FFC000"/>
                </a:solidFill>
              </a:rPr>
              <a:t>Maturafeier</a:t>
            </a:r>
            <a:r>
              <a:rPr lang="de-DE" sz="2400" dirty="0"/>
              <a:t>, Faschingsfeier, </a:t>
            </a:r>
            <a:r>
              <a:rPr lang="de-DE" sz="2400" b="1" dirty="0">
                <a:solidFill>
                  <a:srgbClr val="FFC000"/>
                </a:solidFill>
              </a:rPr>
              <a:t>Schulfest</a:t>
            </a:r>
            <a:r>
              <a:rPr lang="de-DE" sz="2400" dirty="0"/>
              <a:t> …</a:t>
            </a:r>
          </a:p>
          <a:p>
            <a:r>
              <a:rPr lang="de-DE" sz="2400" dirty="0"/>
              <a:t>   Lehrausgänge (Museen, Ausstellungen, Wandertage..)</a:t>
            </a:r>
          </a:p>
          <a:p>
            <a:endParaRPr lang="de-DE" sz="2400" dirty="0"/>
          </a:p>
          <a:p>
            <a:pPr marL="342900" indent="-342900">
              <a:buFont typeface="Arial" pitchFamily="34" charset="0"/>
              <a:buChar char="•"/>
            </a:pPr>
            <a:endParaRPr lang="de-DE" sz="2200" b="0" dirty="0">
              <a:latin typeface="Calibri" pitchFamily="34" charset="0"/>
            </a:endParaRPr>
          </a:p>
          <a:p>
            <a:endParaRPr lang="de-DE" sz="2200" dirty="0"/>
          </a:p>
          <a:p>
            <a:endParaRPr lang="de-DE" sz="2200" dirty="0"/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5"/>
            <a:ext cx="2049098" cy="153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1">
            <a:extLst>
              <a:ext uri="{FF2B5EF4-FFF2-40B4-BE49-F238E27FC236}">
                <a16:creationId xmlns:a16="http://schemas.microsoft.com/office/drawing/2014/main" id="{01C936A3-6A39-42AA-9C7D-E5C592BB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9763" y="296652"/>
            <a:ext cx="1024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ECE9D06-3A4C-4602-9A3C-3D611A6C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22392"/>
            <a:ext cx="6264696" cy="77436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700" b="1" dirty="0">
                <a:solidFill>
                  <a:srgbClr val="7030A0"/>
                </a:solidFill>
              </a:rPr>
              <a:t>Fordern und Fördern </a:t>
            </a:r>
            <a:br>
              <a:rPr lang="de-DE" sz="2700" b="1" dirty="0">
                <a:solidFill>
                  <a:srgbClr val="7030A0"/>
                </a:solidFill>
              </a:rPr>
            </a:br>
            <a:r>
              <a:rPr lang="de-DE" sz="2700" b="1" dirty="0">
                <a:solidFill>
                  <a:srgbClr val="7030A0"/>
                </a:solidFill>
              </a:rPr>
              <a:t>Kompetenzen erweitern</a:t>
            </a:r>
          </a:p>
        </p:txBody>
      </p:sp>
    </p:spTree>
    <p:extLst>
      <p:ext uri="{BB962C8B-B14F-4D97-AF65-F5344CB8AC3E}">
        <p14:creationId xmlns:p14="http://schemas.microsoft.com/office/powerpoint/2010/main" val="4835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pic>
        <p:nvPicPr>
          <p:cNvPr id="10" name="Picture 101">
            <a:extLst>
              <a:ext uri="{FF2B5EF4-FFF2-40B4-BE49-F238E27FC236}">
                <a16:creationId xmlns:a16="http://schemas.microsoft.com/office/drawing/2014/main" id="{1D6D14B9-769D-4CBC-9192-51A5410D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113" y="565573"/>
            <a:ext cx="951498" cy="127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www.feldgasse.at/wp-content/gallery/201213-science-days/2013-11-05%2011.19.19.jpg">
            <a:extLst>
              <a:ext uri="{FF2B5EF4-FFF2-40B4-BE49-F238E27FC236}">
                <a16:creationId xmlns:a16="http://schemas.microsoft.com/office/drawing/2014/main" id="{00163785-2B1A-4A39-AD12-B363C7B5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844" y="799654"/>
            <a:ext cx="3745289" cy="2808967"/>
          </a:xfrm>
          <a:prstGeom prst="rect">
            <a:avLst/>
          </a:prstGeom>
          <a:noFill/>
        </p:spPr>
      </p:pic>
      <p:pic>
        <p:nvPicPr>
          <p:cNvPr id="20" name="Grafik 19" descr="Ein Bild, das drinnen, Tisch, Decke, lebend enthält.&#10;&#10;Automatisch generierte Beschreibung">
            <a:extLst>
              <a:ext uri="{FF2B5EF4-FFF2-40B4-BE49-F238E27FC236}">
                <a16:creationId xmlns:a16="http://schemas.microsoft.com/office/drawing/2014/main" id="{F5C893F5-C181-4F36-9D1D-4086FABA95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99" y="567284"/>
            <a:ext cx="2641295" cy="1763205"/>
          </a:xfrm>
          <a:prstGeom prst="rect">
            <a:avLst/>
          </a:prstGeom>
        </p:spPr>
      </p:pic>
      <p:pic>
        <p:nvPicPr>
          <p:cNvPr id="22" name="Picture 6" descr="http://www.feldgasse.at/1617-kennenlerntage/20161012_095152.jpg">
            <a:extLst>
              <a:ext uri="{FF2B5EF4-FFF2-40B4-BE49-F238E27FC236}">
                <a16:creationId xmlns:a16="http://schemas.microsoft.com/office/drawing/2014/main" id="{EE712768-60E8-4217-871A-F0499DE5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6517" r="6590"/>
          <a:stretch>
            <a:fillRect/>
          </a:stretch>
        </p:blipFill>
        <p:spPr bwMode="auto">
          <a:xfrm>
            <a:off x="693578" y="4438853"/>
            <a:ext cx="2675207" cy="1729230"/>
          </a:xfrm>
          <a:prstGeom prst="rect">
            <a:avLst/>
          </a:prstGeom>
          <a:noFill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3E4E6CC-D914-409A-A5D6-FF544126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60" y="4628043"/>
            <a:ext cx="2229340" cy="167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 descr="http://www.feldgasse.at/wp-content/gallery/1516-kennenlern-1a/img_1888.jpg">
            <a:extLst>
              <a:ext uri="{FF2B5EF4-FFF2-40B4-BE49-F238E27FC236}">
                <a16:creationId xmlns:a16="http://schemas.microsoft.com/office/drawing/2014/main" id="{3CD25BA9-61CE-46B9-8E24-54E76501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43226">
            <a:off x="3522138" y="2129524"/>
            <a:ext cx="2815346" cy="2111510"/>
          </a:xfrm>
          <a:prstGeom prst="rect">
            <a:avLst/>
          </a:prstGeom>
          <a:noFill/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C184858-2D9F-43C7-8A55-2B1D8CFB0F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72" y="3173361"/>
            <a:ext cx="2688558" cy="1512314"/>
          </a:xfrm>
          <a:prstGeom prst="rect">
            <a:avLst/>
          </a:prstGeom>
        </p:spPr>
      </p:pic>
      <p:pic>
        <p:nvPicPr>
          <p:cNvPr id="24" name="Picture 2" descr="http://www.feldgasse.at/wp-content/gallery/1415-kilo-gegen-armut/IMG_1600.JPG">
            <a:extLst>
              <a:ext uri="{FF2B5EF4-FFF2-40B4-BE49-F238E27FC236}">
                <a16:creationId xmlns:a16="http://schemas.microsoft.com/office/drawing/2014/main" id="{5CEBCF69-2E4C-4B0F-90E7-93E2A792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9030" t="13293" r="12065" b="10583"/>
          <a:stretch>
            <a:fillRect/>
          </a:stretch>
        </p:blipFill>
        <p:spPr bwMode="auto">
          <a:xfrm rot="20568402">
            <a:off x="5888116" y="2330370"/>
            <a:ext cx="2660306" cy="1870099"/>
          </a:xfrm>
          <a:prstGeom prst="rect">
            <a:avLst/>
          </a:prstGeom>
          <a:noFill/>
        </p:spPr>
      </p:pic>
      <p:pic>
        <p:nvPicPr>
          <p:cNvPr id="23" name="Picture 8" descr="http://www.feldgasse.at/1718-schulball-1/Bildschirmfoto-2018-04-11-um-13.25.51.png">
            <a:extLst>
              <a:ext uri="{FF2B5EF4-FFF2-40B4-BE49-F238E27FC236}">
                <a16:creationId xmlns:a16="http://schemas.microsoft.com/office/drawing/2014/main" id="{69E2F4B9-4E08-488E-9907-44E33FD0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4978" t="9492" r="6556"/>
          <a:stretch>
            <a:fillRect/>
          </a:stretch>
        </p:blipFill>
        <p:spPr bwMode="auto">
          <a:xfrm rot="554330">
            <a:off x="3242301" y="4218328"/>
            <a:ext cx="2970069" cy="193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1AB071-DCA2-42CD-9124-1185AB226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331337" y="609600"/>
            <a:ext cx="5019796" cy="80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FFFFFF"/>
                </a:solidFill>
              </a:rPr>
              <a:t>Oberstufe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allg</a:t>
            </a:r>
            <a:r>
              <a:rPr lang="en-US" sz="2400" b="1" dirty="0">
                <a:solidFill>
                  <a:srgbClr val="FFFFFF"/>
                </a:solidFill>
              </a:rPr>
              <a:t>. und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rgbClr val="FFFFFF"/>
                </a:solidFill>
              </a:rPr>
              <a:t>modulare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Oberstufe</a:t>
            </a:r>
            <a:r>
              <a:rPr lang="en-US" sz="2400" b="1" dirty="0">
                <a:solidFill>
                  <a:srgbClr val="FFFFFF"/>
                </a:solidFill>
              </a:rPr>
              <a:t> 6 - 8. </a:t>
            </a:r>
            <a:r>
              <a:rPr lang="en-US" sz="2400" b="1" dirty="0" err="1">
                <a:solidFill>
                  <a:srgbClr val="FFFFFF"/>
                </a:solidFill>
              </a:rPr>
              <a:t>Klasse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87824" y="1484784"/>
            <a:ext cx="5904656" cy="496855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/>
            <a:r>
              <a:rPr lang="en-US" sz="1600" b="0" dirty="0" err="1">
                <a:solidFill>
                  <a:schemeClr val="bg1"/>
                </a:solidFill>
              </a:rPr>
              <a:t>Abschluss</a:t>
            </a:r>
            <a:r>
              <a:rPr lang="en-US" sz="1600" b="0" dirty="0">
                <a:solidFill>
                  <a:schemeClr val="bg1"/>
                </a:solidFill>
              </a:rPr>
              <a:t> Matura </a:t>
            </a:r>
            <a:r>
              <a:rPr lang="en-US" sz="1600" b="0" dirty="0" err="1">
                <a:solidFill>
                  <a:schemeClr val="bg1"/>
                </a:solidFill>
              </a:rPr>
              <a:t>mit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voller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Universitätsreife</a:t>
            </a:r>
            <a:endParaRPr lang="en-US" sz="1600" b="0" dirty="0">
              <a:solidFill>
                <a:schemeClr val="bg1"/>
              </a:solidFill>
            </a:endParaRPr>
          </a:p>
          <a:p>
            <a:pPr indent="-182880" defTabSz="914400"/>
            <a:r>
              <a:rPr lang="en-US" sz="1600" b="0" dirty="0" err="1">
                <a:solidFill>
                  <a:schemeClr val="bg1"/>
                </a:solidFill>
              </a:rPr>
              <a:t>Schulversuch</a:t>
            </a:r>
            <a:r>
              <a:rPr lang="en-US" sz="1600" b="0" dirty="0">
                <a:solidFill>
                  <a:schemeClr val="bg1"/>
                </a:solidFill>
              </a:rPr>
              <a:t> „</a:t>
            </a:r>
            <a:r>
              <a:rPr lang="en-US" sz="1600" b="0" dirty="0" err="1">
                <a:solidFill>
                  <a:schemeClr val="bg1"/>
                </a:solidFill>
              </a:rPr>
              <a:t>modulare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Oberstufe</a:t>
            </a:r>
            <a:r>
              <a:rPr lang="en-US" sz="1600" b="0" dirty="0">
                <a:solidFill>
                  <a:schemeClr val="bg1"/>
                </a:solidFill>
              </a:rPr>
              <a:t>“ </a:t>
            </a:r>
            <a:r>
              <a:rPr lang="en-US" sz="1600" b="0" dirty="0" err="1">
                <a:solidFill>
                  <a:schemeClr val="bg1"/>
                </a:solidFill>
              </a:rPr>
              <a:t>wurde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erstmals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</a:p>
          <a:p>
            <a:pPr indent="-182880" defTabSz="914400"/>
            <a:r>
              <a:rPr lang="en-US" sz="1600" b="0" dirty="0">
                <a:solidFill>
                  <a:schemeClr val="bg1"/>
                </a:solidFill>
              </a:rPr>
              <a:t>für 2006/07 </a:t>
            </a:r>
            <a:r>
              <a:rPr lang="en-US" sz="1600" b="0" dirty="0" err="1">
                <a:solidFill>
                  <a:schemeClr val="bg1"/>
                </a:solidFill>
              </a:rPr>
              <a:t>als</a:t>
            </a:r>
            <a:r>
              <a:rPr lang="en-US" sz="1600" b="0" dirty="0">
                <a:solidFill>
                  <a:schemeClr val="bg1"/>
                </a:solidFill>
              </a:rPr>
              <a:t> MOST (= </a:t>
            </a:r>
            <a:r>
              <a:rPr lang="en-US" sz="1600" b="0" dirty="0" err="1">
                <a:solidFill>
                  <a:schemeClr val="bg1"/>
                </a:solidFill>
              </a:rPr>
              <a:t>Modulare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Oberstufe</a:t>
            </a:r>
            <a:r>
              <a:rPr lang="en-US" sz="1600" b="0" dirty="0">
                <a:solidFill>
                  <a:schemeClr val="bg1"/>
                </a:solidFill>
              </a:rPr>
              <a:t>) </a:t>
            </a:r>
            <a:r>
              <a:rPr lang="en-US" sz="1600" b="0" dirty="0" err="1">
                <a:solidFill>
                  <a:schemeClr val="bg1"/>
                </a:solidFill>
              </a:rPr>
              <a:t>beim</a:t>
            </a:r>
            <a:r>
              <a:rPr lang="en-US" sz="1600" b="0" dirty="0">
                <a:solidFill>
                  <a:schemeClr val="bg1"/>
                </a:solidFill>
              </a:rPr>
              <a:t> BMB</a:t>
            </a:r>
          </a:p>
          <a:p>
            <a:pPr indent="-182880" defTabSz="914400"/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eingereicht</a:t>
            </a:r>
            <a:r>
              <a:rPr lang="en-US" sz="1600" b="0" dirty="0">
                <a:solidFill>
                  <a:schemeClr val="bg1"/>
                </a:solidFill>
              </a:rPr>
              <a:t> =&gt; ab 2024/25 </a:t>
            </a:r>
            <a:r>
              <a:rPr lang="en-US" sz="1600" b="0" dirty="0" err="1">
                <a:solidFill>
                  <a:schemeClr val="bg1"/>
                </a:solidFill>
              </a:rPr>
              <a:t>im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Regelschulwesen</a:t>
            </a:r>
            <a:endParaRPr lang="en-US" sz="1600" b="0" dirty="0">
              <a:solidFill>
                <a:schemeClr val="bg1"/>
              </a:solidFill>
            </a:endParaRPr>
          </a:p>
          <a:p>
            <a:pPr indent="-182880" defTabSz="914400"/>
            <a:endParaRPr lang="en-US" sz="800" b="1" dirty="0">
              <a:solidFill>
                <a:schemeClr val="bg1"/>
              </a:solidFill>
            </a:endParaRPr>
          </a:p>
          <a:p>
            <a:pPr indent="-182880" defTabSz="914400"/>
            <a:r>
              <a:rPr lang="en-US" sz="1600" b="1" dirty="0">
                <a:solidFill>
                  <a:schemeClr val="bg1"/>
                </a:solidFill>
              </a:rPr>
              <a:t>Module (</a:t>
            </a:r>
            <a:r>
              <a:rPr lang="en-US" sz="1600" b="1" dirty="0" err="1">
                <a:solidFill>
                  <a:schemeClr val="bg1"/>
                </a:solidFill>
              </a:rPr>
              <a:t>Gegenstände</a:t>
            </a:r>
            <a:r>
              <a:rPr lang="en-US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1600" b="0" dirty="0">
                <a:solidFill>
                  <a:schemeClr val="bg1"/>
                </a:solidFill>
              </a:rPr>
              <a:t>Dauer des </a:t>
            </a:r>
            <a:r>
              <a:rPr lang="en-US" sz="1600" b="0" dirty="0" err="1">
                <a:solidFill>
                  <a:schemeClr val="bg1"/>
                </a:solidFill>
              </a:rPr>
              <a:t>Unterrichtsfaches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jeweils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ein</a:t>
            </a:r>
            <a:r>
              <a:rPr lang="en-US" sz="1600" b="0" dirty="0">
                <a:solidFill>
                  <a:schemeClr val="bg1"/>
                </a:solidFill>
              </a:rPr>
              <a:t> Semester</a:t>
            </a: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1600" b="0" dirty="0">
                <a:solidFill>
                  <a:schemeClr val="bg1"/>
                </a:solidFill>
              </a:rPr>
              <a:t>in </a:t>
            </a:r>
            <a:r>
              <a:rPr lang="en-US" sz="1600" b="0" dirty="0" err="1">
                <a:solidFill>
                  <a:schemeClr val="bg1"/>
                </a:solidFill>
              </a:rPr>
              <a:t>sich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abgeschlossen</a:t>
            </a:r>
            <a:r>
              <a:rPr lang="en-US" sz="1600" b="0" dirty="0">
                <a:solidFill>
                  <a:schemeClr val="bg1"/>
                </a:solidFill>
              </a:rPr>
              <a:t> u. </a:t>
            </a:r>
            <a:r>
              <a:rPr lang="en-US" sz="1600" b="0" dirty="0" err="1">
                <a:solidFill>
                  <a:schemeClr val="bg1"/>
                </a:solidFill>
              </a:rPr>
              <a:t>voneinander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unabhängig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1600" b="0" dirty="0" err="1">
                <a:solidFill>
                  <a:schemeClr val="bg1"/>
                </a:solidFill>
              </a:rPr>
              <a:t>jedes</a:t>
            </a:r>
            <a:r>
              <a:rPr lang="en-US" sz="1600" b="0" dirty="0">
                <a:solidFill>
                  <a:schemeClr val="bg1"/>
                </a:solidFill>
              </a:rPr>
              <a:t> Modul </a:t>
            </a:r>
            <a:r>
              <a:rPr lang="en-US" sz="1600" b="0" dirty="0" err="1">
                <a:solidFill>
                  <a:schemeClr val="bg1"/>
                </a:solidFill>
              </a:rPr>
              <a:t>wird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gesondert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benotet</a:t>
            </a:r>
            <a:endParaRPr lang="en-US" sz="1600" b="0" dirty="0">
              <a:solidFill>
                <a:schemeClr val="bg1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1600" b="0" dirty="0" err="1">
                <a:solidFill>
                  <a:schemeClr val="bg1"/>
                </a:solidFill>
              </a:rPr>
              <a:t>Frühwarnungen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0" dirty="0">
                <a:solidFill>
                  <a:schemeClr val="bg1"/>
                </a:solidFill>
              </a:rPr>
              <a:t>(= </a:t>
            </a:r>
            <a:r>
              <a:rPr lang="en-US" sz="1600" b="0" dirty="0" err="1">
                <a:solidFill>
                  <a:schemeClr val="bg1"/>
                </a:solidFill>
              </a:rPr>
              <a:t>Voraussetzung</a:t>
            </a:r>
            <a:r>
              <a:rPr lang="en-US" sz="1600" b="0" dirty="0">
                <a:solidFill>
                  <a:schemeClr val="bg1"/>
                </a:solidFill>
              </a:rPr>
              <a:t> für die </a:t>
            </a:r>
            <a:r>
              <a:rPr lang="en-US" sz="1600" b="0" dirty="0" err="1">
                <a:solidFill>
                  <a:schemeClr val="bg1"/>
                </a:solidFill>
              </a:rPr>
              <a:t>Inanspruchnahme</a:t>
            </a:r>
            <a:r>
              <a:rPr lang="en-US" sz="1600" b="0" dirty="0">
                <a:solidFill>
                  <a:schemeClr val="bg1"/>
                </a:solidFill>
              </a:rPr>
              <a:t> der </a:t>
            </a:r>
            <a:r>
              <a:rPr lang="en-US" sz="1600" b="0" dirty="0" err="1">
                <a:solidFill>
                  <a:schemeClr val="bg1"/>
                </a:solidFill>
              </a:rPr>
              <a:t>individuellen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Lernbegleitung</a:t>
            </a:r>
            <a:r>
              <a:rPr lang="en-US" sz="1600" b="0" dirty="0">
                <a:solidFill>
                  <a:schemeClr val="bg1"/>
                </a:solidFill>
              </a:rPr>
              <a:t> (ILB) ab der 6. </a:t>
            </a:r>
            <a:r>
              <a:rPr lang="en-US" sz="1600" dirty="0" err="1">
                <a:solidFill>
                  <a:schemeClr val="bg1"/>
                </a:solidFill>
              </a:rPr>
              <a:t>Klasse</a:t>
            </a:r>
            <a:r>
              <a:rPr lang="en-US" sz="1600" dirty="0">
                <a:solidFill>
                  <a:schemeClr val="bg1"/>
                </a:solidFill>
              </a:rPr>
              <a:t>) und </a:t>
            </a:r>
            <a:r>
              <a:rPr lang="en-US" sz="1600" dirty="0" err="1">
                <a:solidFill>
                  <a:schemeClr val="bg1"/>
                </a:solidFill>
              </a:rPr>
              <a:t>Feststellungsprüfungen</a:t>
            </a:r>
            <a:r>
              <a:rPr lang="en-US" sz="1600" dirty="0">
                <a:solidFill>
                  <a:schemeClr val="bg1"/>
                </a:solidFill>
              </a:rPr>
              <a:t> analog </a:t>
            </a:r>
            <a:r>
              <a:rPr lang="en-US" sz="1600" dirty="0" err="1">
                <a:solidFill>
                  <a:schemeClr val="bg1"/>
                </a:solidFill>
              </a:rPr>
              <a:t>zu</a:t>
            </a:r>
            <a:r>
              <a:rPr lang="en-US" sz="1600" dirty="0">
                <a:solidFill>
                  <a:schemeClr val="bg1"/>
                </a:solidFill>
              </a:rPr>
              <a:t> den </a:t>
            </a:r>
            <a:r>
              <a:rPr lang="en-US" sz="1600" dirty="0" err="1">
                <a:solidFill>
                  <a:schemeClr val="bg1"/>
                </a:solidFill>
              </a:rPr>
              <a:t>bisherigen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Terminen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b="0" dirty="0">
              <a:solidFill>
                <a:schemeClr val="bg1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nur</a:t>
            </a:r>
            <a:r>
              <a:rPr lang="en-US" sz="1600" b="0" dirty="0">
                <a:solidFill>
                  <a:schemeClr val="bg1"/>
                </a:solidFill>
              </a:rPr>
              <a:t> positive Module </a:t>
            </a:r>
            <a:r>
              <a:rPr lang="en-US" sz="1600" b="0" dirty="0" err="1">
                <a:solidFill>
                  <a:schemeClr val="bg1"/>
                </a:solidFill>
              </a:rPr>
              <a:t>werden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angerechnet</a:t>
            </a:r>
            <a:endParaRPr lang="en-US" sz="1600" b="0" dirty="0">
              <a:solidFill>
                <a:schemeClr val="bg1"/>
              </a:solidFill>
            </a:endParaRPr>
          </a:p>
          <a:p>
            <a:pPr marL="285750" indent="-285750" defTabSz="914400">
              <a:buFont typeface="Wingdings" panose="05000000000000000000" pitchFamily="2" charset="2"/>
              <a:buChar char="v"/>
            </a:pP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Höchstdauer</a:t>
            </a:r>
            <a:r>
              <a:rPr lang="en-US" sz="1600" b="0" dirty="0">
                <a:solidFill>
                  <a:schemeClr val="bg1"/>
                </a:solidFill>
              </a:rPr>
              <a:t> für 5. – 12. </a:t>
            </a:r>
            <a:r>
              <a:rPr lang="en-US" sz="1600" b="0" dirty="0" err="1">
                <a:solidFill>
                  <a:schemeClr val="bg1"/>
                </a:solidFill>
              </a:rPr>
              <a:t>Schulstufe</a:t>
            </a:r>
            <a:r>
              <a:rPr lang="en-US" sz="1600" b="0" dirty="0">
                <a:solidFill>
                  <a:schemeClr val="bg1"/>
                </a:solidFill>
              </a:rPr>
              <a:t> von 10 Jahren </a:t>
            </a:r>
            <a:r>
              <a:rPr lang="en-US" sz="1600" b="0" dirty="0" err="1">
                <a:solidFill>
                  <a:schemeClr val="bg1"/>
                </a:solidFill>
              </a:rPr>
              <a:t>bleibt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aufrecht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92547C-FF3C-4937-BC39-BDA087FC5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3840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78E39C-4C90-437A-AC49-F4C5DD14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3840"/>
            <a:ext cx="2735745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1">
            <a:extLst>
              <a:ext uri="{FF2B5EF4-FFF2-40B4-BE49-F238E27FC236}">
                <a16:creationId xmlns:a16="http://schemas.microsoft.com/office/drawing/2014/main" id="{D08C62F5-EC1F-45C4-8969-C007A3370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9253" y="728472"/>
            <a:ext cx="1901709" cy="2539662"/>
          </a:xfrm>
          <a:prstGeom prst="rect">
            <a:avLst/>
          </a:prstGeom>
          <a:noFill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ACDC2CA-C01D-4590-AEB1-E19B5BC7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30" y="3589867"/>
            <a:ext cx="1891355" cy="25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9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447141"/>
              </p:ext>
            </p:extLst>
          </p:nvPr>
        </p:nvGraphicFramePr>
        <p:xfrm>
          <a:off x="394110" y="1192101"/>
          <a:ext cx="8355780" cy="544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5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958">
                <a:tc>
                  <a:txBody>
                    <a:bodyPr/>
                    <a:lstStyle/>
                    <a:p>
                      <a:r>
                        <a:rPr lang="de-DE" dirty="0"/>
                        <a:t>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58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mehr: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mehr: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r>
                        <a:rPr lang="de-DE" sz="2000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Geografie und Wirtschaftskunde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r>
                        <a:rPr lang="de-DE" sz="2000" dirty="0"/>
                        <a:t>Physik    (+Schularbeiten)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Psychologie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r>
                        <a:rPr lang="de-DE" sz="2000" dirty="0"/>
                        <a:t>Biologie (+Schularbeiten)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zusätzlich: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r>
                        <a:rPr lang="de-DE" sz="2000" dirty="0"/>
                        <a:t>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Haushaltsökonomie</a:t>
                      </a:r>
                      <a:r>
                        <a:rPr lang="de-DE" sz="2000" baseline="0" dirty="0"/>
                        <a:t> 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958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Neu ab der 5. 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Neu ab der 5. Klasse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r>
                        <a:rPr lang="de-DE" sz="2000" dirty="0"/>
                        <a:t>Informatik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Informatik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r>
                        <a:rPr lang="de-DE" sz="2000" dirty="0"/>
                        <a:t>2. Fremdsprache (F,I,L)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2. Fremdsprache (F,I,L)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r>
                        <a:rPr lang="de-DE" sz="2000" dirty="0"/>
                        <a:t>Psychologie u. 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/>
                        <a:t>mehr Psychologie u. Philosophie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522">
                <a:tc>
                  <a:txBody>
                    <a:bodyPr/>
                    <a:lstStyle/>
                    <a:p>
                      <a:r>
                        <a:rPr lang="de-DE" sz="2000" dirty="0"/>
                        <a:t>Science English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/>
                        <a:t>Business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853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Laborunterricht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/>
                        <a:t>„Economics“ +  Wirtschaftsethik/Wirtschaftsinformatik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9184">
                <a:tc>
                  <a:txBody>
                    <a:bodyPr/>
                    <a:lstStyle/>
                    <a:p>
                      <a:pPr algn="l"/>
                      <a:r>
                        <a:rPr lang="de-DE" sz="2000" dirty="0"/>
                        <a:t>fächerübergreifende Labore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/>
                        <a:t>Projektmanagement in Theorie und Praxis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539552" y="346130"/>
            <a:ext cx="6336704" cy="6731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b="1" dirty="0">
                <a:solidFill>
                  <a:srgbClr val="FFC000"/>
                </a:solidFill>
              </a:rPr>
              <a:t>Oberstufe – Modell Feldgasse</a:t>
            </a:r>
          </a:p>
        </p:txBody>
      </p:sp>
      <p:pic>
        <p:nvPicPr>
          <p:cNvPr id="7" name="Picture 101">
            <a:extLst>
              <a:ext uri="{FF2B5EF4-FFF2-40B4-BE49-F238E27FC236}">
                <a16:creationId xmlns:a16="http://schemas.microsoft.com/office/drawing/2014/main" id="{050B33F7-D15C-43A2-8E7D-B1F6E11A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763" y="296652"/>
            <a:ext cx="1024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1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74661" cy="48965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DE" sz="2400" u="sng" dirty="0"/>
              <a:t>5. Klasse </a:t>
            </a:r>
            <a:r>
              <a:rPr lang="de-DE" sz="2400" dirty="0"/>
              <a:t>: </a:t>
            </a:r>
            <a:r>
              <a:rPr lang="de-DE" sz="2400" b="0" dirty="0"/>
              <a:t>Teambuilding-Tage</a:t>
            </a:r>
          </a:p>
          <a:p>
            <a:pPr>
              <a:lnSpc>
                <a:spcPct val="200000"/>
              </a:lnSpc>
            </a:pPr>
            <a:r>
              <a:rPr lang="de-DE" sz="2400" u="sng" dirty="0"/>
              <a:t>6. Klasse</a:t>
            </a:r>
            <a:r>
              <a:rPr lang="de-DE" sz="2400" dirty="0"/>
              <a:t>: </a:t>
            </a:r>
            <a:r>
              <a:rPr lang="de-DE" sz="2400" b="0" dirty="0"/>
              <a:t>Sommersportwoche und </a:t>
            </a:r>
          </a:p>
          <a:p>
            <a:pPr marL="34290" indent="0">
              <a:lnSpc>
                <a:spcPct val="200000"/>
              </a:lnSpc>
              <a:buNone/>
            </a:pPr>
            <a:r>
              <a:rPr lang="de-DE" sz="2400" b="0" dirty="0" err="1"/>
              <a:t>MoRaH</a:t>
            </a:r>
            <a:r>
              <a:rPr lang="de-DE" sz="2400" b="0" dirty="0"/>
              <a:t> (=„March </a:t>
            </a:r>
            <a:r>
              <a:rPr lang="de-DE" sz="2400" b="0" dirty="0" err="1"/>
              <a:t>of</a:t>
            </a:r>
            <a:r>
              <a:rPr lang="de-DE" sz="2400" b="0" dirty="0"/>
              <a:t> </a:t>
            </a:r>
            <a:r>
              <a:rPr lang="de-DE" sz="2400" b="0" dirty="0" err="1"/>
              <a:t>Remembrance</a:t>
            </a:r>
            <a:r>
              <a:rPr lang="de-DE" sz="2400" b="0" dirty="0"/>
              <a:t> </a:t>
            </a:r>
            <a:r>
              <a:rPr lang="de-DE" sz="2400" b="0" dirty="0" err="1"/>
              <a:t>and</a:t>
            </a:r>
            <a:r>
              <a:rPr lang="de-DE" sz="2400" b="0" dirty="0"/>
              <a:t> Hope – Austria“) =&gt; Reise nach Auschwitz-Birkenau,…</a:t>
            </a:r>
          </a:p>
          <a:p>
            <a:pPr>
              <a:lnSpc>
                <a:spcPct val="200000"/>
              </a:lnSpc>
            </a:pPr>
            <a:r>
              <a:rPr lang="de-DE" sz="2400" u="sng" dirty="0"/>
              <a:t>7. Klasse</a:t>
            </a:r>
            <a:r>
              <a:rPr lang="de-DE" sz="2400" dirty="0"/>
              <a:t>: </a:t>
            </a:r>
            <a:r>
              <a:rPr lang="de-DE" sz="2400" b="0" dirty="0"/>
              <a:t>Sprachreisen (F, IT, L) </a:t>
            </a:r>
          </a:p>
          <a:p>
            <a:pPr>
              <a:lnSpc>
                <a:spcPct val="200000"/>
              </a:lnSpc>
            </a:pPr>
            <a:r>
              <a:rPr lang="de-DE" sz="2400" u="sng" dirty="0"/>
              <a:t>8. Klasse</a:t>
            </a:r>
            <a:r>
              <a:rPr lang="de-DE" sz="2400" dirty="0"/>
              <a:t>: </a:t>
            </a:r>
            <a:r>
              <a:rPr lang="de-DE" sz="2400" b="0" dirty="0"/>
              <a:t>Kulturtage (z.B. Florenz,..)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552" y="404664"/>
            <a:ext cx="633670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70000"/>
              </a:lnSpc>
            </a:pPr>
            <a:r>
              <a:rPr lang="de-DE" sz="2400" b="1" dirty="0">
                <a:solidFill>
                  <a:srgbClr val="FFC000"/>
                </a:solidFill>
              </a:rPr>
              <a:t>mehrtägige Schulveranstaltungen </a:t>
            </a:r>
          </a:p>
          <a:p>
            <a:pPr>
              <a:lnSpc>
                <a:spcPct val="170000"/>
              </a:lnSpc>
            </a:pPr>
            <a:r>
              <a:rPr lang="de-DE" sz="2400" b="1" dirty="0">
                <a:solidFill>
                  <a:srgbClr val="FFC000"/>
                </a:solidFill>
              </a:rPr>
              <a:t> in der Oberstufe</a:t>
            </a:r>
          </a:p>
        </p:txBody>
      </p:sp>
      <p:pic>
        <p:nvPicPr>
          <p:cNvPr id="1026" name="Picture 2" descr="Wagrain Sportwoche 2011 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412776"/>
            <a:ext cx="2160237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ldgasse.at/wp-content/gallery/sportwoche-2011/Wagrain%20Sportwoche%202011%202%203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r="5884" b="30119"/>
          <a:stretch/>
        </p:blipFill>
        <p:spPr bwMode="auto">
          <a:xfrm>
            <a:off x="5529004" y="4041068"/>
            <a:ext cx="30754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1">
            <a:extLst>
              <a:ext uri="{FF2B5EF4-FFF2-40B4-BE49-F238E27FC236}">
                <a16:creationId xmlns:a16="http://schemas.microsoft.com/office/drawing/2014/main" id="{AD7C9A9F-E5D0-4A73-81B7-FEF3A445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763" y="296652"/>
            <a:ext cx="1024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2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899592" y="620688"/>
            <a:ext cx="7056784" cy="586348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AT" sz="20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Interesse geweckt?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de-A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Aktuelle Informationen dazu immer auf: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defRPr/>
            </a:pPr>
            <a:r>
              <a:rPr kumimoji="0" lang="de-AT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www.feldgasse.at</a:t>
            </a:r>
            <a:r>
              <a:rPr lang="de-AT" sz="20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</a:t>
            </a:r>
            <a:endParaRPr lang="de-AT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Symbol"/>
              <a:buChar char="Þ"/>
              <a:defRPr/>
            </a:pPr>
            <a:r>
              <a:rPr lang="de-AT" sz="2000" b="1" u="sng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Follow </a:t>
            </a:r>
            <a:r>
              <a:rPr lang="de-AT" sz="2000" b="1" u="sng" dirty="0" err="1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us</a:t>
            </a:r>
            <a:r>
              <a:rPr lang="de-AT" sz="2000" b="1" u="sng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:   Instagramm, Facebook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Symbol"/>
              <a:buChar char="Þ"/>
              <a:defRPr/>
            </a:pPr>
            <a:endParaRPr lang="de-AT" sz="2000" b="1" u="sng" dirty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Symbol"/>
              <a:buChar char="Þ"/>
              <a:defRPr/>
            </a:pPr>
            <a:endParaRPr lang="de-AT" sz="2000" b="1" u="sng" dirty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Symbol"/>
              <a:buChar char="Þ"/>
              <a:defRPr/>
            </a:pPr>
            <a:endParaRPr lang="de-AT" sz="2000" b="1" u="sng" dirty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Symbol"/>
              <a:buChar char="Þ"/>
              <a:defRPr/>
            </a:pPr>
            <a:endParaRPr lang="de-AT" sz="2000" b="1" u="sng" dirty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Font typeface="Symbol"/>
              <a:buChar char="Þ"/>
              <a:defRPr/>
            </a:pPr>
            <a:endParaRPr lang="de-AT" sz="2000" b="1" u="sng" dirty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de-AT" sz="3200" b="1" u="sng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VIELEN DANK FÜR IHRE AUFMERKSAMKEIT!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defRPr/>
            </a:pPr>
            <a:endParaRPr lang="de-AT" sz="2000" b="1" u="sng" dirty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6914">
            <a:off x="7191634" y="3561435"/>
            <a:ext cx="1529484" cy="86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ECE326E-06DC-46C0-9902-AAC2C2A7A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9" y="343216"/>
            <a:ext cx="1588045" cy="118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Ein Bild, das Person, drinnen, Fenster, Küche enthält.&#10;&#10;Automatisch generierte Beschreibung">
            <a:extLst>
              <a:ext uri="{FF2B5EF4-FFF2-40B4-BE49-F238E27FC236}">
                <a16:creationId xmlns:a16="http://schemas.microsoft.com/office/drawing/2014/main" id="{C986D3A7-1BE8-471F-BD90-5AD9C572D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56" y="404664"/>
            <a:ext cx="1684218" cy="1128485"/>
          </a:xfrm>
          <a:prstGeom prst="rect">
            <a:avLst/>
          </a:prstGeom>
        </p:spPr>
      </p:pic>
      <p:pic>
        <p:nvPicPr>
          <p:cNvPr id="9" name="Picture 101">
            <a:extLst>
              <a:ext uri="{FF2B5EF4-FFF2-40B4-BE49-F238E27FC236}">
                <a16:creationId xmlns:a16="http://schemas.microsoft.com/office/drawing/2014/main" id="{B69C2E40-14E8-403C-89E2-8C5EADBE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7818" y="5276712"/>
            <a:ext cx="858113" cy="114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Ein Bild, das Im Haus, Schuhwerk, Wand, Kleidung enthält.&#10;&#10;Automatisch generierte Beschreibung">
            <a:extLst>
              <a:ext uri="{FF2B5EF4-FFF2-40B4-BE49-F238E27FC236}">
                <a16:creationId xmlns:a16="http://schemas.microsoft.com/office/drawing/2014/main" id="{399E8BE1-3A39-7C47-9FB8-56ABB0F06E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24800"/>
          <a:stretch/>
        </p:blipFill>
        <p:spPr>
          <a:xfrm>
            <a:off x="421571" y="4484624"/>
            <a:ext cx="1665553" cy="1584176"/>
          </a:xfrm>
          <a:prstGeom prst="rect">
            <a:avLst/>
          </a:prstGeom>
        </p:spPr>
      </p:pic>
      <p:pic>
        <p:nvPicPr>
          <p:cNvPr id="8" name="Grafik 7" descr="Ein Bild, das Text, stationär, Buch, Papier enthält.&#10;&#10;KI-generierte Inhalte können fehlerhaft sein.">
            <a:extLst>
              <a:ext uri="{FF2B5EF4-FFF2-40B4-BE49-F238E27FC236}">
                <a16:creationId xmlns:a16="http://schemas.microsoft.com/office/drawing/2014/main" id="{E2BC5A46-DA64-E63E-C5BD-F8CEF6F891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16430" r="50000" b="25755"/>
          <a:stretch>
            <a:fillRect/>
          </a:stretch>
        </p:blipFill>
        <p:spPr>
          <a:xfrm rot="5400000">
            <a:off x="3419872" y="2472308"/>
            <a:ext cx="2160240" cy="2160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7">
            <a:extLst>
              <a:ext uri="{FF2B5EF4-FFF2-40B4-BE49-F238E27FC236}">
                <a16:creationId xmlns:a16="http://schemas.microsoft.com/office/drawing/2014/main" id="{FF61BAA8-9DAA-474A-9561-D34DD0490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79926-376A-432B-A0B9-ECF05B32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459" y="404664"/>
            <a:ext cx="5679673" cy="922021"/>
          </a:xfrm>
        </p:spPr>
        <p:txBody>
          <a:bodyPr>
            <a:normAutofit fontScale="90000"/>
          </a:bodyPr>
          <a:lstStyle/>
          <a:p>
            <a:r>
              <a:rPr lang="de-DE" sz="3100" b="1" dirty="0">
                <a:solidFill>
                  <a:srgbClr val="FFFFFF"/>
                </a:solidFill>
              </a:rPr>
              <a:t>Was unterscheidet die Feldgasse von anderen Schulen?</a:t>
            </a:r>
            <a:endParaRPr lang="de-AT" sz="3100" b="1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616C4-A3AB-4F3B-90D1-2B5E3C89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832" y="1326685"/>
            <a:ext cx="6519664" cy="5287475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de-DE" b="1" dirty="0">
                <a:solidFill>
                  <a:srgbClr val="7030A0"/>
                </a:solidFill>
              </a:rPr>
              <a:t>Schultypen</a:t>
            </a:r>
            <a:r>
              <a:rPr lang="de-DE" dirty="0">
                <a:solidFill>
                  <a:srgbClr val="7030A0"/>
                </a:solidFill>
              </a:rPr>
              <a:t>:</a:t>
            </a:r>
            <a:r>
              <a:rPr lang="de-DE" dirty="0">
                <a:solidFill>
                  <a:srgbClr val="FFFFFF"/>
                </a:solidFill>
              </a:rPr>
              <a:t>  </a:t>
            </a:r>
          </a:p>
          <a:p>
            <a:pPr marL="34290" indent="0">
              <a:buClr>
                <a:srgbClr val="FFC000"/>
              </a:buClr>
              <a:buNone/>
            </a:pPr>
            <a:r>
              <a:rPr lang="de-DE" b="1" dirty="0">
                <a:solidFill>
                  <a:srgbClr val="FFFFFF"/>
                </a:solidFill>
              </a:rPr>
              <a:t>RG</a:t>
            </a:r>
            <a:r>
              <a:rPr lang="de-DE" dirty="0">
                <a:solidFill>
                  <a:srgbClr val="FFFFFF"/>
                </a:solidFill>
              </a:rPr>
              <a:t>  = Realgymnasium  mit Fokus auf Naturwissenschaften (</a:t>
            </a:r>
            <a:r>
              <a:rPr lang="de-DE" dirty="0">
                <a:solidFill>
                  <a:srgbClr val="7030A0"/>
                </a:solidFill>
              </a:rPr>
              <a:t>=&gt; MINT Gütesiegel)</a:t>
            </a:r>
            <a:r>
              <a:rPr lang="de-DE" dirty="0">
                <a:solidFill>
                  <a:srgbClr val="FFFFFF"/>
                </a:solidFill>
              </a:rPr>
              <a:t> </a:t>
            </a:r>
          </a:p>
          <a:p>
            <a:pPr marL="34290" indent="0">
              <a:buClr>
                <a:srgbClr val="FFC000"/>
              </a:buClr>
              <a:buNone/>
            </a:pPr>
            <a:r>
              <a:rPr lang="de-DE" b="1" dirty="0">
                <a:solidFill>
                  <a:srgbClr val="FFFFFF"/>
                </a:solidFill>
              </a:rPr>
              <a:t>WRG </a:t>
            </a:r>
            <a:r>
              <a:rPr lang="de-DE" dirty="0">
                <a:solidFill>
                  <a:srgbClr val="FFFFFF"/>
                </a:solidFill>
              </a:rPr>
              <a:t>= </a:t>
            </a:r>
            <a:r>
              <a:rPr lang="de-DE" dirty="0" err="1">
                <a:solidFill>
                  <a:srgbClr val="FFFFFF"/>
                </a:solidFill>
              </a:rPr>
              <a:t>wirtschaftskundliches</a:t>
            </a:r>
            <a:r>
              <a:rPr lang="de-DE" dirty="0">
                <a:solidFill>
                  <a:srgbClr val="FFFFFF"/>
                </a:solidFill>
              </a:rPr>
              <a:t> Realgymnasium  mit Fokus auf mehr Wirtschaftskunde  (=&gt; Unternehmerführerschein)</a:t>
            </a:r>
          </a:p>
          <a:p>
            <a:pPr>
              <a:buClr>
                <a:srgbClr val="FFC000"/>
              </a:buClr>
            </a:pP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b="1" dirty="0">
                <a:solidFill>
                  <a:srgbClr val="7030A0"/>
                </a:solidFill>
              </a:rPr>
              <a:t>Schwerpunkte in den Klassen pro Jahrgang:</a:t>
            </a:r>
            <a:r>
              <a:rPr lang="de-DE" dirty="0">
                <a:solidFill>
                  <a:srgbClr val="FFFFFF"/>
                </a:solidFill>
              </a:rPr>
              <a:t> </a:t>
            </a:r>
          </a:p>
          <a:p>
            <a:pPr marL="34290" indent="0">
              <a:buClr>
                <a:srgbClr val="FFC000"/>
              </a:buClr>
              <a:buNone/>
            </a:pPr>
            <a:r>
              <a:rPr lang="de-DE" b="1" dirty="0" err="1">
                <a:solidFill>
                  <a:srgbClr val="FFFFFF"/>
                </a:solidFill>
              </a:rPr>
              <a:t>KidZ</a:t>
            </a:r>
            <a:r>
              <a:rPr lang="de-DE" dirty="0">
                <a:solidFill>
                  <a:srgbClr val="FFFFFF"/>
                </a:solidFill>
              </a:rPr>
              <a:t>  = Klassenzimmer in der Zukunft oder Projektklassen) </a:t>
            </a:r>
          </a:p>
          <a:p>
            <a:pPr marL="34290" indent="0">
              <a:buClr>
                <a:srgbClr val="FFC000"/>
              </a:buClr>
              <a:buNone/>
            </a:pPr>
            <a:r>
              <a:rPr lang="de-DE" b="1" dirty="0">
                <a:solidFill>
                  <a:srgbClr val="FFFFFF"/>
                </a:solidFill>
              </a:rPr>
              <a:t>CLIL </a:t>
            </a:r>
            <a:r>
              <a:rPr lang="de-DE" dirty="0">
                <a:solidFill>
                  <a:srgbClr val="FFFFFF"/>
                </a:solidFill>
              </a:rPr>
              <a:t>=  Content and Language Integrated Learning </a:t>
            </a:r>
          </a:p>
          <a:p>
            <a:pPr marL="34290" indent="0">
              <a:buClr>
                <a:srgbClr val="FFC000"/>
              </a:buClr>
              <a:buNone/>
            </a:pPr>
            <a:r>
              <a:rPr lang="de-DE" dirty="0">
                <a:solidFill>
                  <a:srgbClr val="FFFFFF"/>
                </a:solidFill>
              </a:rPr>
              <a:t>(2 Wochenstunden mit engl. als Arbeitssprache mit Native Speaker Teacher)</a:t>
            </a:r>
          </a:p>
          <a:p>
            <a:pPr marL="34290" indent="0">
              <a:buClr>
                <a:srgbClr val="FFC000"/>
              </a:buClr>
              <a:buNone/>
            </a:pPr>
            <a:r>
              <a:rPr lang="de-DE" b="1" dirty="0">
                <a:solidFill>
                  <a:srgbClr val="FFFFFF"/>
                </a:solidFill>
              </a:rPr>
              <a:t>VBS </a:t>
            </a:r>
            <a:r>
              <a:rPr lang="de-DE" dirty="0">
                <a:solidFill>
                  <a:srgbClr val="FFFFFF"/>
                </a:solidFill>
              </a:rPr>
              <a:t>= Vienna Bilingual </a:t>
            </a:r>
            <a:r>
              <a:rPr lang="de-DE" dirty="0" err="1">
                <a:solidFill>
                  <a:srgbClr val="FFFFFF"/>
                </a:solidFill>
              </a:rPr>
              <a:t>Schooling</a:t>
            </a:r>
            <a:r>
              <a:rPr lang="de-DE" dirty="0">
                <a:solidFill>
                  <a:srgbClr val="FFFFFF"/>
                </a:solidFill>
              </a:rPr>
              <a:t> (ca. 50 % Unterricht des Wochenunterrichtes in engl. Sprache)</a:t>
            </a:r>
          </a:p>
          <a:p>
            <a:pPr>
              <a:buClr>
                <a:srgbClr val="FFC000"/>
              </a:buClr>
            </a:pPr>
            <a:r>
              <a:rPr lang="de-DE" b="1" dirty="0">
                <a:solidFill>
                  <a:srgbClr val="7030A0"/>
                </a:solidFill>
              </a:rPr>
              <a:t>Modulare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b="1" dirty="0">
                <a:solidFill>
                  <a:srgbClr val="7030A0"/>
                </a:solidFill>
              </a:rPr>
              <a:t>Oberstufe</a:t>
            </a:r>
            <a:r>
              <a:rPr lang="de-DE" dirty="0">
                <a:solidFill>
                  <a:srgbClr val="7030A0"/>
                </a:solidFill>
              </a:rPr>
              <a:t>  </a:t>
            </a:r>
            <a:r>
              <a:rPr lang="de-DE" dirty="0">
                <a:solidFill>
                  <a:srgbClr val="FFFFFF"/>
                </a:solidFill>
              </a:rPr>
              <a:t>für die 6. – 8. Klasse (Oberstufe)</a:t>
            </a:r>
          </a:p>
          <a:p>
            <a:pPr>
              <a:buClr>
                <a:srgbClr val="FFC000"/>
              </a:buClr>
            </a:pPr>
            <a:endParaRPr lang="de-DE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</a:pPr>
            <a:endParaRPr lang="de-AT" dirty="0">
              <a:solidFill>
                <a:srgbClr val="7030A0"/>
              </a:solidFill>
            </a:endParaRPr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7D2FCD8B-EB2C-4683-A359-B95047F26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3840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CA343F4A-8229-40DB-A8BB-4BFB2E30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3840"/>
            <a:ext cx="2176614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4B6CA04-629C-4E10-A803-BA7DBB5E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750" y="601513"/>
            <a:ext cx="1517895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1">
            <a:extLst>
              <a:ext uri="{FF2B5EF4-FFF2-40B4-BE49-F238E27FC236}">
                <a16:creationId xmlns:a16="http://schemas.microsoft.com/office/drawing/2014/main" id="{CA9B4A6C-7C02-4940-AFC8-940BC58D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185" y="800101"/>
            <a:ext cx="987383" cy="1318614"/>
          </a:xfrm>
          <a:prstGeom prst="rect">
            <a:avLst/>
          </a:prstGeom>
          <a:noFill/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2875F50F-F8AB-49A5-A507-3E5C38CF8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750" y="2575502"/>
            <a:ext cx="1517895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CCFAD54-2E08-4DE8-BBBC-18498FF2D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750" y="4549491"/>
            <a:ext cx="1517895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E2246595-8E06-41C1-B801-6457D3A77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31" t="23395" r="54602" b="67003"/>
          <a:stretch/>
        </p:blipFill>
        <p:spPr>
          <a:xfrm>
            <a:off x="631638" y="3271874"/>
            <a:ext cx="1196380" cy="31425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93D3B4C-015C-9DF5-4D77-F5D317E7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1" y="5085184"/>
            <a:ext cx="1115053" cy="5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2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7">
            <a:extLst>
              <a:ext uri="{FF2B5EF4-FFF2-40B4-BE49-F238E27FC236}">
                <a16:creationId xmlns:a16="http://schemas.microsoft.com/office/drawing/2014/main" id="{FF61BAA8-9DAA-474A-9561-D34DD0490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616C4-A3AB-4F3B-90D1-2B5E3C89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832" y="692696"/>
            <a:ext cx="6519664" cy="5688632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de-DE" b="1" dirty="0">
                <a:solidFill>
                  <a:srgbClr val="7030A0"/>
                </a:solidFill>
              </a:rPr>
              <a:t>ÖKOLOG</a:t>
            </a:r>
            <a:r>
              <a:rPr lang="de-DE" dirty="0">
                <a:solidFill>
                  <a:srgbClr val="FFFFFF"/>
                </a:solidFill>
              </a:rPr>
              <a:t> (Wasser, Abfall, Energie, Schulgelände, Gesundheit, Schulklima, Nachhaltigkeit, ….)</a:t>
            </a:r>
          </a:p>
          <a:p>
            <a:pPr>
              <a:buClr>
                <a:srgbClr val="FFC000"/>
              </a:buClr>
            </a:pPr>
            <a:r>
              <a:rPr lang="de-DE" b="1" dirty="0">
                <a:solidFill>
                  <a:srgbClr val="7030A0"/>
                </a:solidFill>
              </a:rPr>
              <a:t>Soziale Kompetenz</a:t>
            </a:r>
            <a:r>
              <a:rPr lang="de-DE" dirty="0">
                <a:solidFill>
                  <a:srgbClr val="FFFFFF"/>
                </a:solidFill>
              </a:rPr>
              <a:t>: Ausgebildete und zertifizierte Peer Mediatoren, KOKOKO von der 1. – 5. Klasse</a:t>
            </a:r>
          </a:p>
          <a:p>
            <a:pPr>
              <a:buClr>
                <a:srgbClr val="FFC000"/>
              </a:buClr>
            </a:pPr>
            <a:endParaRPr lang="de-DE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</a:pPr>
            <a:r>
              <a:rPr lang="de-DE" b="1" dirty="0">
                <a:solidFill>
                  <a:srgbClr val="7030A0"/>
                </a:solidFill>
              </a:rPr>
              <a:t>Sprachen</a:t>
            </a:r>
            <a:r>
              <a:rPr lang="de-DE" dirty="0">
                <a:solidFill>
                  <a:srgbClr val="FFFFFF"/>
                </a:solidFill>
              </a:rPr>
              <a:t> : IT, F, L;  VBS(Englisch+), </a:t>
            </a:r>
            <a:r>
              <a:rPr lang="de-DE" b="1" dirty="0" err="1">
                <a:solidFill>
                  <a:srgbClr val="FFFFFF"/>
                </a:solidFill>
              </a:rPr>
              <a:t>VoXmi</a:t>
            </a:r>
            <a:r>
              <a:rPr lang="de-DE" b="1" dirty="0">
                <a:solidFill>
                  <a:srgbClr val="FFFFFF"/>
                </a:solidFill>
              </a:rPr>
              <a:t> </a:t>
            </a:r>
            <a:r>
              <a:rPr lang="de-DE" dirty="0">
                <a:solidFill>
                  <a:srgbClr val="FFFFFF"/>
                </a:solidFill>
              </a:rPr>
              <a:t> = voneinander und miteinander Sprachen lernen  (Erasmus+ Projekte) </a:t>
            </a:r>
          </a:p>
          <a:p>
            <a:pPr>
              <a:buClr>
                <a:srgbClr val="FFC000"/>
              </a:buClr>
            </a:pPr>
            <a:r>
              <a:rPr lang="de-DE" b="1" dirty="0">
                <a:solidFill>
                  <a:srgbClr val="7030A0"/>
                </a:solidFill>
              </a:rPr>
              <a:t>Alternative Lernmethoden </a:t>
            </a:r>
            <a:r>
              <a:rPr lang="de-DE" dirty="0">
                <a:solidFill>
                  <a:schemeClr val="bg1"/>
                </a:solidFill>
              </a:rPr>
              <a:t>(offene Lernstationen, fächerübergreifender Projektunterricht, Methodentraining nach Klippert, Portfolio, Lernbuffet,..)</a:t>
            </a:r>
          </a:p>
          <a:p>
            <a:pPr>
              <a:buClr>
                <a:srgbClr val="FFC000"/>
              </a:buClr>
            </a:pPr>
            <a:endParaRPr lang="de-DE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</a:pPr>
            <a:r>
              <a:rPr lang="de-DE" b="1" dirty="0" err="1">
                <a:solidFill>
                  <a:srgbClr val="7030A0"/>
                </a:solidFill>
              </a:rPr>
              <a:t>eEducation</a:t>
            </a:r>
            <a:r>
              <a:rPr lang="de-DE" b="1" dirty="0">
                <a:solidFill>
                  <a:srgbClr val="FFFFFF"/>
                </a:solidFill>
              </a:rPr>
              <a:t> </a:t>
            </a:r>
            <a:r>
              <a:rPr lang="de-DE" b="1" dirty="0">
                <a:solidFill>
                  <a:srgbClr val="7030A0"/>
                </a:solidFill>
              </a:rPr>
              <a:t>Expert Schule Plus </a:t>
            </a:r>
            <a:r>
              <a:rPr lang="de-DE" dirty="0">
                <a:solidFill>
                  <a:srgbClr val="FFFFFF"/>
                </a:solidFill>
              </a:rPr>
              <a:t>(mehrfache Auszeichnungen über Platin hinaus)  =&gt; langjährige Leuchtturmschule im Bereich digitaler Unterricht</a:t>
            </a:r>
          </a:p>
          <a:p>
            <a:pPr>
              <a:buClr>
                <a:srgbClr val="FFC000"/>
              </a:buClr>
            </a:pPr>
            <a:r>
              <a:rPr lang="de-DE" b="1" dirty="0">
                <a:solidFill>
                  <a:srgbClr val="7030A0"/>
                </a:solidFill>
              </a:rPr>
              <a:t>Sportgütesiegel</a:t>
            </a:r>
            <a:r>
              <a:rPr lang="de-DE" dirty="0">
                <a:solidFill>
                  <a:srgbClr val="FFFFFF"/>
                </a:solidFill>
              </a:rPr>
              <a:t> (viele sportliche Aktivitäten auch außerhalb des regulären Sportunterrichtes, bewegte Pause,…. ) </a:t>
            </a:r>
          </a:p>
          <a:p>
            <a:pPr>
              <a:buClr>
                <a:srgbClr val="FFC000"/>
              </a:buClr>
            </a:pPr>
            <a:endParaRPr lang="de-DE" b="1" dirty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endParaRPr lang="de-DE" b="1" dirty="0">
              <a:solidFill>
                <a:schemeClr val="bg1"/>
              </a:solidFill>
            </a:endParaRPr>
          </a:p>
          <a:p>
            <a:pPr>
              <a:buClr>
                <a:srgbClr val="FFC000"/>
              </a:buClr>
            </a:pPr>
            <a:endParaRPr lang="de-DE" dirty="0">
              <a:solidFill>
                <a:srgbClr val="FFFFFF"/>
              </a:solidFill>
            </a:endParaRPr>
          </a:p>
          <a:p>
            <a:pPr>
              <a:buClr>
                <a:srgbClr val="FFC000"/>
              </a:buClr>
            </a:pPr>
            <a:endParaRPr lang="de-AT" dirty="0">
              <a:solidFill>
                <a:srgbClr val="7030A0"/>
              </a:solidFill>
            </a:endParaRPr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7D2FCD8B-EB2C-4683-A359-B95047F26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3840"/>
            <a:ext cx="879348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CA343F4A-8229-40DB-A8BB-4BFB2E30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3840"/>
            <a:ext cx="2176614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4B6CA04-629C-4E10-A803-BA7DBB5E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750" y="601513"/>
            <a:ext cx="1517895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875F50F-F8AB-49A5-A507-3E5C38CF8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750" y="2575502"/>
            <a:ext cx="1517895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CCFAD54-2E08-4DE8-BBBC-18498FF2D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750" y="4549491"/>
            <a:ext cx="1517895" cy="1706997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808CF6A-4D92-4977-86E8-61920E9A2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76" t="22801" r="8219" b="61659"/>
          <a:stretch/>
        </p:blipFill>
        <p:spPr>
          <a:xfrm>
            <a:off x="623825" y="4806219"/>
            <a:ext cx="1331902" cy="48099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2143E20-4D61-0ABF-BC66-9F7DD8DDC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9" t="64683" r="73238" b="15481"/>
          <a:stretch/>
        </p:blipFill>
        <p:spPr>
          <a:xfrm>
            <a:off x="578419" y="3107744"/>
            <a:ext cx="1259686" cy="68025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1CB30C2-6060-8777-D284-45192E5929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13" t="68653" r="29525" b="20600"/>
          <a:stretch/>
        </p:blipFill>
        <p:spPr>
          <a:xfrm>
            <a:off x="598510" y="1326685"/>
            <a:ext cx="1314373" cy="3737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912794-4761-03F5-0901-4EC0931B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6" y="5333448"/>
            <a:ext cx="726039" cy="7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763" y="296652"/>
            <a:ext cx="1024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2848" r="7764"/>
          <a:stretch/>
        </p:blipFill>
        <p:spPr bwMode="auto">
          <a:xfrm>
            <a:off x="7157390" y="1772816"/>
            <a:ext cx="16568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4" y="404664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800" b="1" dirty="0">
                <a:solidFill>
                  <a:srgbClr val="7030A0"/>
                </a:solidFill>
              </a:rPr>
              <a:t>Unterstufe – Modell Feldgasse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6DADC85-A886-4493-9E8F-75F0247EC27A}"/>
              </a:ext>
            </a:extLst>
          </p:cNvPr>
          <p:cNvSpPr txBox="1">
            <a:spLocks/>
          </p:cNvSpPr>
          <p:nvPr/>
        </p:nvSpPr>
        <p:spPr>
          <a:xfrm>
            <a:off x="467544" y="980728"/>
            <a:ext cx="7920880" cy="5688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de-DE" dirty="0">
                <a:latin typeface="Calibri" pitchFamily="34" charset="0"/>
              </a:rPr>
              <a:t>In jedem Jahrgang eine Klasse mit dem Schwerpunkt </a:t>
            </a:r>
          </a:p>
          <a:p>
            <a:pPr marL="68580" indent="0">
              <a:lnSpc>
                <a:spcPct val="160000"/>
              </a:lnSpc>
              <a:buFont typeface="Corbel" pitchFamily="34" charset="0"/>
              <a:buNone/>
            </a:pPr>
            <a:r>
              <a:rPr lang="de-DE" b="1" dirty="0">
                <a:latin typeface="Calibri" pitchFamily="34" charset="0"/>
              </a:rPr>
              <a:t>A-Klassen = </a:t>
            </a:r>
            <a:r>
              <a:rPr lang="de-DE" b="1" dirty="0" err="1">
                <a:latin typeface="Calibri" pitchFamily="34" charset="0"/>
              </a:rPr>
              <a:t>KidZ</a:t>
            </a:r>
            <a:r>
              <a:rPr lang="de-DE" b="1" dirty="0">
                <a:latin typeface="Calibri" pitchFamily="34" charset="0"/>
              </a:rPr>
              <a:t> </a:t>
            </a:r>
            <a:r>
              <a:rPr lang="de-DE" dirty="0">
                <a:latin typeface="Calibri" pitchFamily="34" charset="0"/>
              </a:rPr>
              <a:t>(= Klassenzimmer in der Zukunft), </a:t>
            </a:r>
          </a:p>
          <a:p>
            <a:pPr marL="68580" indent="0">
              <a:lnSpc>
                <a:spcPct val="160000"/>
              </a:lnSpc>
              <a:buFont typeface="Corbel" pitchFamily="34" charset="0"/>
              <a:buNone/>
            </a:pPr>
            <a:r>
              <a:rPr lang="de-DE" b="1" dirty="0">
                <a:latin typeface="Calibri" pitchFamily="34" charset="0"/>
              </a:rPr>
              <a:t>B-Klassen = </a:t>
            </a:r>
            <a:r>
              <a:rPr lang="de-AT" b="1" dirty="0">
                <a:latin typeface="Calibri" pitchFamily="34" charset="0"/>
              </a:rPr>
              <a:t>CLIL</a:t>
            </a:r>
            <a:r>
              <a:rPr lang="de-AT" dirty="0">
                <a:latin typeface="Calibri" pitchFamily="34" charset="0"/>
              </a:rPr>
              <a:t> (= Content and Language Integrated Learning)</a:t>
            </a:r>
            <a:endParaRPr lang="de-DE" dirty="0">
              <a:latin typeface="Calibri" pitchFamily="34" charset="0"/>
            </a:endParaRPr>
          </a:p>
          <a:p>
            <a:pPr marL="68580" indent="0">
              <a:lnSpc>
                <a:spcPct val="160000"/>
              </a:lnSpc>
              <a:buNone/>
            </a:pPr>
            <a:r>
              <a:rPr lang="de-DE" b="1" dirty="0">
                <a:latin typeface="Calibri" pitchFamily="34" charset="0"/>
              </a:rPr>
              <a:t>C-Klassen = VBS </a:t>
            </a:r>
            <a:r>
              <a:rPr lang="de-DE" dirty="0">
                <a:latin typeface="Calibri" pitchFamily="34" charset="0"/>
              </a:rPr>
              <a:t>(= Vienna Bilingual School) </a:t>
            </a:r>
            <a:r>
              <a:rPr lang="de-DE" b="1" dirty="0">
                <a:latin typeface="Calibri" pitchFamily="34" charset="0"/>
              </a:rPr>
              <a:t>mit WRG in der UST</a:t>
            </a:r>
            <a:endParaRPr lang="de-DE" dirty="0">
              <a:latin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de-DE" dirty="0">
                <a:latin typeface="Calibri" pitchFamily="34" charset="0"/>
              </a:rPr>
              <a:t>Kein Unterschied in den Schultypen in bis zur 3. Klasse. </a:t>
            </a:r>
          </a:p>
          <a:p>
            <a:pPr>
              <a:lnSpc>
                <a:spcPct val="160000"/>
              </a:lnSpc>
            </a:pPr>
            <a:r>
              <a:rPr lang="de-DE" dirty="0">
                <a:latin typeface="Calibri" pitchFamily="34" charset="0"/>
              </a:rPr>
              <a:t>Unverbindliche Übung KOKOKO von 1. – 5. Klasse. </a:t>
            </a:r>
          </a:p>
          <a:p>
            <a:pPr>
              <a:lnSpc>
                <a:spcPct val="160000"/>
              </a:lnSpc>
            </a:pPr>
            <a:r>
              <a:rPr lang="de-DE" dirty="0">
                <a:latin typeface="Calibri" pitchFamily="34" charset="0"/>
              </a:rPr>
              <a:t>Die Klassenverbände bleiben erhalten. </a:t>
            </a:r>
            <a:endParaRPr lang="de-DE" sz="1000" dirty="0"/>
          </a:p>
          <a:p>
            <a:pPr marL="0" indent="0">
              <a:lnSpc>
                <a:spcPct val="170000"/>
              </a:lnSpc>
              <a:buNone/>
            </a:pPr>
            <a:r>
              <a:rPr lang="de-DE" b="1" dirty="0">
                <a:latin typeface="Calibri" pitchFamily="34" charset="0"/>
              </a:rPr>
              <a:t>   1. Klasse: </a:t>
            </a:r>
            <a:r>
              <a:rPr lang="de-DE" dirty="0">
                <a:latin typeface="Calibri" pitchFamily="34" charset="0"/>
              </a:rPr>
              <a:t>M,D, E, GWB, BI, KU, TEDE, KPG, BSP, DGB, R und  </a:t>
            </a:r>
            <a:r>
              <a:rPr lang="de-DE" b="1" dirty="0">
                <a:solidFill>
                  <a:srgbClr val="FFC000"/>
                </a:solidFill>
                <a:latin typeface="Calibri" pitchFamily="34" charset="0"/>
              </a:rPr>
              <a:t>Kennenlerntage</a:t>
            </a:r>
          </a:p>
          <a:p>
            <a:pPr marL="34290" indent="0">
              <a:lnSpc>
                <a:spcPct val="170000"/>
              </a:lnSpc>
              <a:buNone/>
            </a:pPr>
            <a:r>
              <a:rPr lang="de-DE" dirty="0">
                <a:latin typeface="Calibri" pitchFamily="34" charset="0"/>
              </a:rPr>
              <a:t>  </a:t>
            </a:r>
            <a:r>
              <a:rPr lang="de-DE" b="1" dirty="0">
                <a:latin typeface="Calibri" pitchFamily="34" charset="0"/>
              </a:rPr>
              <a:t>2. Klasse: neu: </a:t>
            </a:r>
            <a:r>
              <a:rPr lang="de-DE" dirty="0">
                <a:latin typeface="Calibri" pitchFamily="34" charset="0"/>
              </a:rPr>
              <a:t>Physik, Geschichte und politische Bildung und </a:t>
            </a:r>
            <a:r>
              <a:rPr lang="de-DE" b="1" dirty="0">
                <a:solidFill>
                  <a:srgbClr val="FFC000"/>
                </a:solidFill>
                <a:latin typeface="Calibri" pitchFamily="34" charset="0"/>
              </a:rPr>
              <a:t>Schikurs</a:t>
            </a:r>
          </a:p>
          <a:p>
            <a:pPr marL="34290" indent="0">
              <a:lnSpc>
                <a:spcPct val="170000"/>
              </a:lnSpc>
              <a:buNone/>
            </a:pPr>
            <a:r>
              <a:rPr lang="de-DE" dirty="0">
                <a:latin typeface="Calibri" pitchFamily="34" charset="0"/>
              </a:rPr>
              <a:t>   </a:t>
            </a:r>
            <a:r>
              <a:rPr lang="de-DE" b="1" dirty="0">
                <a:latin typeface="Calibri" pitchFamily="34" charset="0"/>
              </a:rPr>
              <a:t>3. Klasse: neu: </a:t>
            </a:r>
            <a:r>
              <a:rPr lang="de-DE" dirty="0">
                <a:latin typeface="Calibri" pitchFamily="34" charset="0"/>
              </a:rPr>
              <a:t>„Science“ das ist Physik und Chemie mit Labor (2 Lehrer, Experimente)=&gt; 3 Stunden und 3 Stunden Mathematik für alle  und 3 </a:t>
            </a:r>
            <a:r>
              <a:rPr lang="de-DE" b="1" dirty="0" err="1">
                <a:solidFill>
                  <a:srgbClr val="FFC000"/>
                </a:solidFill>
                <a:latin typeface="Calibri" pitchFamily="34" charset="0"/>
              </a:rPr>
              <a:t>Ökotage</a:t>
            </a:r>
            <a:endParaRPr lang="de-DE" b="1" dirty="0">
              <a:solidFill>
                <a:srgbClr val="FFC000"/>
              </a:solidFill>
              <a:latin typeface="Calibri" pitchFamily="34" charset="0"/>
            </a:endParaRPr>
          </a:p>
          <a:p>
            <a:pPr marL="68580" indent="0">
              <a:buFont typeface="Corbel" pitchFamily="34" charset="0"/>
              <a:buNone/>
            </a:pPr>
            <a:endParaRPr lang="de-DE" dirty="0"/>
          </a:p>
        </p:txBody>
      </p:sp>
      <p:pic>
        <p:nvPicPr>
          <p:cNvPr id="14" name="Grafik 13" descr="Ein Bild, das Person, Kuchen, drinnen, Tisch enthält.&#10;&#10;Automatisch generierte Beschreibung">
            <a:extLst>
              <a:ext uri="{FF2B5EF4-FFF2-40B4-BE49-F238E27FC236}">
                <a16:creationId xmlns:a16="http://schemas.microsoft.com/office/drawing/2014/main" id="{1C53F834-9D10-46C8-84B1-426D811A1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23" y="4437113"/>
            <a:ext cx="1402290" cy="9361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414AAEF-DB76-404A-BAE8-5709EDEAD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60" y="625510"/>
            <a:ext cx="1657085" cy="9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472608"/>
          </a:xfrm>
        </p:spPr>
        <p:txBody>
          <a:bodyPr>
            <a:normAutofit fontScale="47500" lnSpcReduction="20000"/>
          </a:bodyPr>
          <a:lstStyle/>
          <a:p>
            <a:r>
              <a:rPr lang="de-DE" sz="3800" b="1" dirty="0">
                <a:latin typeface="Calibri" pitchFamily="34" charset="0"/>
              </a:rPr>
              <a:t>4. Klasse:</a:t>
            </a:r>
          </a:p>
          <a:p>
            <a:pPr marL="68580" indent="0">
              <a:buNone/>
            </a:pPr>
            <a:endParaRPr lang="de-DE" sz="1700" dirty="0">
              <a:latin typeface="Calibri" pitchFamily="34" charset="0"/>
            </a:endParaRPr>
          </a:p>
          <a:p>
            <a:pPr marL="68580" indent="0">
              <a:buNone/>
            </a:pPr>
            <a:r>
              <a:rPr lang="de-DE" sz="2800" b="0" dirty="0">
                <a:latin typeface="Calibri" pitchFamily="34" charset="0"/>
              </a:rPr>
              <a:t>Differenzierung in Schultypen RG und WRG.</a:t>
            </a:r>
          </a:p>
          <a:p>
            <a:pPr marL="68580" indent="0">
              <a:buNone/>
            </a:pPr>
            <a:endParaRPr lang="de-DE" sz="1000" dirty="0">
              <a:latin typeface="Calibri" pitchFamily="34" charset="0"/>
            </a:endParaRPr>
          </a:p>
          <a:p>
            <a:pPr marL="68580" indent="0">
              <a:buNone/>
            </a:pPr>
            <a:r>
              <a:rPr lang="de-DE" sz="3400" b="1" dirty="0">
                <a:latin typeface="Calibri" pitchFamily="34" charset="0"/>
              </a:rPr>
              <a:t>RG</a:t>
            </a:r>
            <a:r>
              <a:rPr lang="de-DE" sz="3400" dirty="0">
                <a:latin typeface="Calibri" pitchFamily="34" charset="0"/>
              </a:rPr>
              <a:t> = Realgymnasium </a:t>
            </a:r>
          </a:p>
          <a:p>
            <a:pPr marL="68580" indent="0">
              <a:buNone/>
            </a:pPr>
            <a:r>
              <a:rPr lang="de-DE" sz="2800" dirty="0">
                <a:latin typeface="Calibri" pitchFamily="34" charset="0"/>
              </a:rPr>
              <a:t>	</a:t>
            </a:r>
            <a:r>
              <a:rPr lang="de-DE" sz="2800" b="0" dirty="0">
                <a:latin typeface="Calibri" pitchFamily="34" charset="0"/>
              </a:rPr>
              <a:t>mit Mathematik (3 STD) </a:t>
            </a:r>
          </a:p>
          <a:p>
            <a:pPr marL="68580" indent="0">
              <a:buNone/>
            </a:pPr>
            <a:r>
              <a:rPr lang="de-DE" sz="2800" b="0" dirty="0">
                <a:latin typeface="Calibri" pitchFamily="34" charset="0"/>
              </a:rPr>
              <a:t>	+ „Science“ (3 STD) </a:t>
            </a:r>
          </a:p>
          <a:p>
            <a:pPr marL="68580" indent="0">
              <a:buNone/>
            </a:pPr>
            <a:r>
              <a:rPr lang="de-DE" sz="2800" b="0" dirty="0">
                <a:latin typeface="Calibri" pitchFamily="34" charset="0"/>
              </a:rPr>
              <a:t>	+ CG (Computerunterstützte Geometrie)</a:t>
            </a:r>
          </a:p>
          <a:p>
            <a:pPr marL="0" indent="0">
              <a:buNone/>
            </a:pPr>
            <a:r>
              <a:rPr lang="de-DE" sz="2800" dirty="0">
                <a:latin typeface="Calibri" pitchFamily="34" charset="0"/>
              </a:rPr>
              <a:t>	</a:t>
            </a:r>
            <a:r>
              <a:rPr lang="de-DE" sz="2800" b="0" dirty="0">
                <a:latin typeface="Calibri" pitchFamily="34" charset="0"/>
              </a:rPr>
              <a:t>+ Biologie u. Umweltbildung (2 STD) 				</a:t>
            </a:r>
            <a:endParaRPr lang="de-DE" sz="18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de-DE" sz="2800" dirty="0">
                <a:latin typeface="Calibri" pitchFamily="34" charset="0"/>
              </a:rPr>
              <a:t>	</a:t>
            </a:r>
            <a:r>
              <a:rPr lang="de-DE" sz="2800" b="0" dirty="0">
                <a:latin typeface="Calibri" pitchFamily="34" charset="0"/>
              </a:rPr>
              <a:t>+ Geografie u. wirtschaftliche Bildung (1STD)</a:t>
            </a:r>
            <a:r>
              <a:rPr lang="de-DE" sz="2800" dirty="0">
                <a:latin typeface="Calibri" pitchFamily="34" charset="0"/>
              </a:rPr>
              <a:t>            		</a:t>
            </a:r>
            <a:endParaRPr lang="de-DE" sz="2900" b="1" dirty="0">
              <a:solidFill>
                <a:srgbClr val="FFC000"/>
              </a:solidFill>
              <a:latin typeface="Calibri" pitchFamily="34" charset="0"/>
            </a:endParaRPr>
          </a:p>
          <a:p>
            <a:pPr marL="68580" indent="0">
              <a:buNone/>
            </a:pPr>
            <a:r>
              <a:rPr lang="de-DE" sz="1000" dirty="0">
                <a:latin typeface="Calibri" pitchFamily="34" charset="0"/>
              </a:rPr>
              <a:t>								                                 </a:t>
            </a:r>
            <a:r>
              <a:rPr lang="de-DE" sz="2900" dirty="0">
                <a:latin typeface="Calibri" pitchFamily="34" charset="0"/>
              </a:rPr>
              <a:t>und </a:t>
            </a:r>
            <a:r>
              <a:rPr lang="de-DE" sz="2900" b="1" dirty="0">
                <a:solidFill>
                  <a:srgbClr val="FFC000"/>
                </a:solidFill>
                <a:latin typeface="Calibri" pitchFamily="34" charset="0"/>
              </a:rPr>
              <a:t>Abschlusstage</a:t>
            </a:r>
            <a:endParaRPr lang="de-DE" sz="1000" dirty="0">
              <a:latin typeface="Calibri" pitchFamily="34" charset="0"/>
            </a:endParaRPr>
          </a:p>
          <a:p>
            <a:pPr marL="68580" indent="0">
              <a:buNone/>
            </a:pPr>
            <a:r>
              <a:rPr lang="de-DE" sz="3400" b="1" dirty="0">
                <a:latin typeface="Calibri" pitchFamily="34" charset="0"/>
              </a:rPr>
              <a:t>WRG</a:t>
            </a:r>
            <a:r>
              <a:rPr lang="de-DE" sz="3400" dirty="0">
                <a:latin typeface="Calibri" pitchFamily="34" charset="0"/>
              </a:rPr>
              <a:t> = </a:t>
            </a:r>
            <a:r>
              <a:rPr lang="de-DE" sz="3400" dirty="0" err="1">
                <a:latin typeface="Calibri" pitchFamily="34" charset="0"/>
              </a:rPr>
              <a:t>Wirtschaftskundliches</a:t>
            </a:r>
            <a:r>
              <a:rPr lang="de-DE" sz="3400" dirty="0">
                <a:latin typeface="Calibri" pitchFamily="34" charset="0"/>
              </a:rPr>
              <a:t> Realgymnasium</a:t>
            </a:r>
          </a:p>
          <a:p>
            <a:pPr marL="68580" indent="0">
              <a:buNone/>
            </a:pPr>
            <a:r>
              <a:rPr lang="de-DE" sz="3100" dirty="0">
                <a:latin typeface="Calibri" pitchFamily="34" charset="0"/>
              </a:rPr>
              <a:t>	</a:t>
            </a:r>
            <a:r>
              <a:rPr lang="de-DE" sz="3100" b="0" dirty="0">
                <a:latin typeface="Calibri" pitchFamily="34" charset="0"/>
              </a:rPr>
              <a:t>mit Mathematik (3 STD) </a:t>
            </a:r>
          </a:p>
          <a:p>
            <a:pPr marL="68580" indent="0">
              <a:buNone/>
            </a:pPr>
            <a:r>
              <a:rPr lang="de-DE" sz="3100" dirty="0">
                <a:latin typeface="Calibri" pitchFamily="34" charset="0"/>
              </a:rPr>
              <a:t>	</a:t>
            </a:r>
            <a:r>
              <a:rPr lang="de-DE" sz="3100" b="0" dirty="0">
                <a:latin typeface="Calibri" pitchFamily="34" charset="0"/>
              </a:rPr>
              <a:t>+ „Science“ (3 STD) </a:t>
            </a:r>
          </a:p>
          <a:p>
            <a:pPr marL="68580" indent="0">
              <a:buNone/>
            </a:pPr>
            <a:r>
              <a:rPr lang="de-DE" sz="3100" b="0" dirty="0">
                <a:latin typeface="Calibri" pitchFamily="34" charset="0"/>
              </a:rPr>
              <a:t>	+ KPG (konstruktiv-produktives Gestalten)</a:t>
            </a:r>
          </a:p>
          <a:p>
            <a:pPr marL="68580" indent="0">
              <a:buNone/>
            </a:pPr>
            <a:r>
              <a:rPr lang="de-DE" sz="3100" b="0" dirty="0">
                <a:latin typeface="Calibri" pitchFamily="34" charset="0"/>
              </a:rPr>
              <a:t>	+ Biologie u. Umweltbildung (1 STD) </a:t>
            </a:r>
          </a:p>
          <a:p>
            <a:pPr marL="68580" indent="0">
              <a:buNone/>
            </a:pPr>
            <a:r>
              <a:rPr lang="de-DE" sz="3100" b="0" dirty="0">
                <a:latin typeface="Calibri" pitchFamily="34" charset="0"/>
              </a:rPr>
              <a:t>	+ WIN= Wirtschaft, Innovation und Nachhaltigkeit (2 STD)</a:t>
            </a:r>
          </a:p>
          <a:p>
            <a:pPr marL="68580" indent="0">
              <a:buNone/>
            </a:pPr>
            <a:r>
              <a:rPr lang="de-DE" sz="3100" b="0" dirty="0">
                <a:latin typeface="Calibri" pitchFamily="34" charset="0"/>
              </a:rPr>
              <a:t>	+ Geografie u. </a:t>
            </a:r>
            <a:r>
              <a:rPr lang="de-DE" sz="3100" dirty="0" err="1">
                <a:latin typeface="Calibri" pitchFamily="34" charset="0"/>
              </a:rPr>
              <a:t>w</a:t>
            </a:r>
            <a:r>
              <a:rPr lang="de-DE" sz="3100" b="0" dirty="0" err="1">
                <a:latin typeface="Calibri" pitchFamily="34" charset="0"/>
              </a:rPr>
              <a:t>irtschaftl</a:t>
            </a:r>
            <a:r>
              <a:rPr lang="de-DE" sz="3100" b="0" dirty="0">
                <a:latin typeface="Calibri" pitchFamily="34" charset="0"/>
              </a:rPr>
              <a:t>. Bildung (2 STD)</a:t>
            </a:r>
          </a:p>
          <a:p>
            <a:pPr marL="68580" indent="0">
              <a:buNone/>
            </a:pPr>
            <a:r>
              <a:rPr lang="de-DE" sz="3100" dirty="0">
                <a:latin typeface="Calibri" pitchFamily="34" charset="0"/>
              </a:rPr>
              <a:t>	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405597"/>
            <a:ext cx="6480720" cy="575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>
                <a:solidFill>
                  <a:srgbClr val="7030A0"/>
                </a:solidFill>
              </a:rPr>
              <a:t>Unterstufe – Modell Feldgasse</a:t>
            </a:r>
          </a:p>
        </p:txBody>
      </p:sp>
      <p:pic>
        <p:nvPicPr>
          <p:cNvPr id="7" name="Picture 101">
            <a:extLst>
              <a:ext uri="{FF2B5EF4-FFF2-40B4-BE49-F238E27FC236}">
                <a16:creationId xmlns:a16="http://schemas.microsoft.com/office/drawing/2014/main" id="{FFAA34E8-78DF-41CE-95A9-ADD43320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763" y="296652"/>
            <a:ext cx="1024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Ein Bild, das draußen, Feuer, Zug, Spur enthält.&#10;&#10;Automatisch generierte Beschreibung">
            <a:extLst>
              <a:ext uri="{FF2B5EF4-FFF2-40B4-BE49-F238E27FC236}">
                <a16:creationId xmlns:a16="http://schemas.microsoft.com/office/drawing/2014/main" id="{F68E0858-6FEA-4727-BDBB-633A020B2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6752"/>
            <a:ext cx="1294993" cy="2304256"/>
          </a:xfrm>
          <a:prstGeom prst="rect">
            <a:avLst/>
          </a:prstGeom>
        </p:spPr>
      </p:pic>
      <p:pic>
        <p:nvPicPr>
          <p:cNvPr id="10" name="Grafik 9" descr="Ein Bild, das Person, draußen, Personen, stehend enthält.&#10;&#10;Automatisch generierte Beschreibung">
            <a:extLst>
              <a:ext uri="{FF2B5EF4-FFF2-40B4-BE49-F238E27FC236}">
                <a16:creationId xmlns:a16="http://schemas.microsoft.com/office/drawing/2014/main" id="{F9CD30B1-C73D-4E5D-A255-B85FE6A67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34" y="4509120"/>
            <a:ext cx="2451787" cy="1838840"/>
          </a:xfrm>
          <a:prstGeom prst="rect">
            <a:avLst/>
          </a:prstGeom>
        </p:spPr>
      </p:pic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3245AB89-E1BD-489B-B654-BDC3781C4761}"/>
              </a:ext>
            </a:extLst>
          </p:cNvPr>
          <p:cNvSpPr/>
          <p:nvPr/>
        </p:nvSpPr>
        <p:spPr>
          <a:xfrm>
            <a:off x="5434338" y="1916832"/>
            <a:ext cx="864096" cy="4104456"/>
          </a:xfrm>
          <a:prstGeom prst="rightBrace">
            <a:avLst>
              <a:gd name="adj1" fmla="val 8333"/>
              <a:gd name="adj2" fmla="val 485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4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58202" y="312602"/>
            <a:ext cx="583276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b="1" dirty="0">
                <a:solidFill>
                  <a:srgbClr val="7030A0"/>
                </a:solidFill>
              </a:rPr>
              <a:t>Tagesbetreuung (TAB)</a:t>
            </a:r>
          </a:p>
        </p:txBody>
      </p:sp>
      <p:pic>
        <p:nvPicPr>
          <p:cNvPr id="8" name="Picture 101">
            <a:extLst>
              <a:ext uri="{FF2B5EF4-FFF2-40B4-BE49-F238E27FC236}">
                <a16:creationId xmlns:a16="http://schemas.microsoft.com/office/drawing/2014/main" id="{8F78A863-6BC0-402D-8923-D6054A3B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763" y="296652"/>
            <a:ext cx="1024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feldgasse.at/wp-content/gallery/1314-tb-kochen/IMG_7408.jpg">
            <a:extLst>
              <a:ext uri="{FF2B5EF4-FFF2-40B4-BE49-F238E27FC236}">
                <a16:creationId xmlns:a16="http://schemas.microsoft.com/office/drawing/2014/main" id="{EC6D32B8-F313-44C2-9F76-90E8969C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6" y="3608181"/>
            <a:ext cx="1894627" cy="13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Ein Bild, das drinnen, Sport, Gebäude, Person enthält.&#10;&#10;Automatisch generierte Beschreibung">
            <a:extLst>
              <a:ext uri="{FF2B5EF4-FFF2-40B4-BE49-F238E27FC236}">
                <a16:creationId xmlns:a16="http://schemas.microsoft.com/office/drawing/2014/main" id="{AFADE4EA-98FD-438B-AE17-CA44F9C9A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28" y="2852936"/>
            <a:ext cx="2262728" cy="1510491"/>
          </a:xfrm>
          <a:prstGeom prst="rect">
            <a:avLst/>
          </a:prstGeom>
        </p:spPr>
      </p:pic>
      <p:pic>
        <p:nvPicPr>
          <p:cNvPr id="15" name="Grafik 14" descr="Ein Bild, das Person, sitzend, draußen, Kind enthält.&#10;&#10;Automatisch generierte Beschreibung">
            <a:extLst>
              <a:ext uri="{FF2B5EF4-FFF2-40B4-BE49-F238E27FC236}">
                <a16:creationId xmlns:a16="http://schemas.microsoft.com/office/drawing/2014/main" id="{43678F6A-79DD-465A-A537-8F894F3C8B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14" y="4596597"/>
            <a:ext cx="2189986" cy="1461932"/>
          </a:xfrm>
          <a:prstGeom prst="rect">
            <a:avLst/>
          </a:prstGeom>
        </p:spPr>
      </p:pic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34A8F156-9067-4755-8CA8-3748A8F2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9168"/>
            <a:ext cx="7704856" cy="5032160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itchFamily="34" charset="0"/>
              </a:rPr>
              <a:t>täglich bis 17:20 möglich</a:t>
            </a:r>
          </a:p>
          <a:p>
            <a:r>
              <a:rPr lang="de-DE" b="1" dirty="0">
                <a:solidFill>
                  <a:srgbClr val="FFC000"/>
                </a:solidFill>
                <a:latin typeface="Calibri" pitchFamily="34" charset="0"/>
              </a:rPr>
              <a:t>warmes Essen (eigene Schulkantine)</a:t>
            </a:r>
          </a:p>
          <a:p>
            <a:r>
              <a:rPr lang="de-DE" dirty="0">
                <a:solidFill>
                  <a:srgbClr val="FFC000"/>
                </a:solidFill>
                <a:latin typeface="Calibri" pitchFamily="34" charset="0"/>
              </a:rPr>
              <a:t>tägliche Aufgabenstunde/Lernzeit </a:t>
            </a:r>
            <a:r>
              <a:rPr lang="de-DE" dirty="0">
                <a:solidFill>
                  <a:srgbClr val="92D050"/>
                </a:solidFill>
                <a:latin typeface="Calibri" pitchFamily="34" charset="0"/>
              </a:rPr>
              <a:t>(gegenstandsbezogene Übungsstunden in Mathematik, Deutsch und Englisch)</a:t>
            </a:r>
          </a:p>
          <a:p>
            <a:r>
              <a:rPr lang="de-DE" dirty="0">
                <a:latin typeface="Calibri" pitchFamily="34" charset="0"/>
              </a:rPr>
              <a:t>zusätzliche Angebote:	Kreativität oder Bewegung,					            eigener Bereich und Hof, 						            Gesellschaftsspiele, 						            Bücher, Tischfußball, 						            Tischtennis,… </a:t>
            </a:r>
          </a:p>
          <a:p>
            <a:pPr marL="68580" indent="0">
              <a:buNone/>
            </a:pPr>
            <a:r>
              <a:rPr lang="de-DE" dirty="0">
                <a:latin typeface="Calibri" pitchFamily="34" charset="0"/>
              </a:rPr>
              <a:t>			</a:t>
            </a:r>
            <a:r>
              <a:rPr lang="de-DE" b="1" dirty="0">
                <a:solidFill>
                  <a:srgbClr val="FFC000"/>
                </a:solidFill>
                <a:latin typeface="Calibri" pitchFamily="34" charset="0"/>
              </a:rPr>
              <a:t>viele Aktivitäten </a:t>
            </a:r>
            <a:r>
              <a:rPr lang="de-DE" dirty="0">
                <a:latin typeface="Calibri" pitchFamily="34" charset="0"/>
              </a:rPr>
              <a:t>wie:</a:t>
            </a:r>
          </a:p>
          <a:p>
            <a:pPr marL="68580" indent="0">
              <a:buNone/>
            </a:pPr>
            <a:r>
              <a:rPr lang="de-DE" dirty="0">
                <a:latin typeface="Calibri" pitchFamily="34" charset="0"/>
              </a:rPr>
              <a:t>			Ausflüge in den Park,…</a:t>
            </a:r>
          </a:p>
          <a:p>
            <a:pPr marL="68580" indent="0">
              <a:buNone/>
            </a:pPr>
            <a:r>
              <a:rPr lang="de-DE" dirty="0">
                <a:latin typeface="Calibri" pitchFamily="34" charset="0"/>
              </a:rPr>
              <a:t>			Halloween, Faschingsfeste, </a:t>
            </a:r>
          </a:p>
          <a:p>
            <a:pPr marL="68580" indent="0">
              <a:buNone/>
            </a:pPr>
            <a:r>
              <a:rPr lang="de-DE" dirty="0">
                <a:latin typeface="Calibri" pitchFamily="34" charset="0"/>
              </a:rPr>
              <a:t>			Weihnachtsfeiern,…</a:t>
            </a:r>
          </a:p>
          <a:p>
            <a:pPr marL="68580" indent="0">
              <a:buNone/>
            </a:pPr>
            <a:endParaRPr lang="de-DE" dirty="0">
              <a:latin typeface="Calibri" pitchFamily="34" charset="0"/>
            </a:endParaRPr>
          </a:p>
          <a:p>
            <a:pPr marL="68580" indent="0">
              <a:buNone/>
            </a:pPr>
            <a:endParaRPr lang="de-DE" dirty="0">
              <a:latin typeface="Calibri" pitchFamily="34" charset="0"/>
            </a:endParaRPr>
          </a:p>
          <a:p>
            <a:endParaRPr lang="de-DE" dirty="0">
              <a:latin typeface="Calibri" pitchFamily="34" charset="0"/>
            </a:endParaRPr>
          </a:p>
          <a:p>
            <a:endParaRPr lang="de-DE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E574923-B0D5-71B7-1589-A2E4F52DC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71" y="316124"/>
            <a:ext cx="132961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mage">
            <a:extLst>
              <a:ext uri="{FF2B5EF4-FFF2-40B4-BE49-F238E27FC236}">
                <a16:creationId xmlns:a16="http://schemas.microsoft.com/office/drawing/2014/main" id="{679DFAD4-C70B-88D5-F1CB-B863140ED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55"/>
          <a:stretch/>
        </p:blipFill>
        <p:spPr bwMode="auto">
          <a:xfrm>
            <a:off x="20" y="10"/>
            <a:ext cx="5411530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0BCE0780-545C-79DC-AB3E-069BE5538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r="2341" b="1"/>
          <a:stretch/>
        </p:blipFill>
        <p:spPr bwMode="auto">
          <a:xfrm>
            <a:off x="4216674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635684BF-2CCF-63A4-9D48-24523ACD5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 r="2" b="2"/>
          <a:stretch/>
        </p:blipFill>
        <p:spPr bwMode="auto">
          <a:xfrm>
            <a:off x="3136508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AAC86247-6895-FAC8-1D0F-DAB7C0F8C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25138" b="-3"/>
          <a:stretch/>
        </p:blipFill>
        <p:spPr bwMode="auto">
          <a:xfrm>
            <a:off x="20" y="3106464"/>
            <a:ext cx="4657145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38294"/>
            <a:ext cx="5904656" cy="936104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/>
              <a:t>Pädagogische Schwerpunkte</a:t>
            </a:r>
            <a:br>
              <a:rPr lang="de-DE" sz="2400" b="1" dirty="0">
                <a:latin typeface="Calibri" pitchFamily="34" charset="0"/>
              </a:rPr>
            </a:br>
            <a:r>
              <a:rPr lang="de-DE" sz="800" b="1" dirty="0">
                <a:latin typeface="Calibri" pitchFamily="34" charset="0"/>
              </a:rPr>
              <a:t>  </a:t>
            </a:r>
            <a:br>
              <a:rPr lang="de-DE" sz="2400" b="1" dirty="0">
                <a:latin typeface="Calibri" pitchFamily="34" charset="0"/>
              </a:rPr>
            </a:br>
            <a:r>
              <a:rPr lang="de-DE" sz="1800" b="1" dirty="0">
                <a:solidFill>
                  <a:srgbClr val="7030A0"/>
                </a:solidFill>
                <a:latin typeface="Calibri" pitchFamily="34" charset="0"/>
              </a:rPr>
              <a:t>Vernetztes Lernen – Neue Lernkultur</a:t>
            </a:r>
          </a:p>
        </p:txBody>
      </p:sp>
      <p:pic>
        <p:nvPicPr>
          <p:cNvPr id="8" name="Picture 101">
            <a:extLst>
              <a:ext uri="{FF2B5EF4-FFF2-40B4-BE49-F238E27FC236}">
                <a16:creationId xmlns:a16="http://schemas.microsoft.com/office/drawing/2014/main" id="{53B109F2-BFC6-455B-A9BB-52F034FE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763" y="296652"/>
            <a:ext cx="1024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4BB168E-C239-46ED-BF9C-B60D12AF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6" y="1374398"/>
            <a:ext cx="8562694" cy="504530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e-AT" sz="2200" b="0" dirty="0">
                <a:latin typeface="Calibri" pitchFamily="34" charset="0"/>
              </a:rPr>
              <a:t>Safer Internet Workshops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e-AT" sz="2200" b="0" dirty="0">
                <a:latin typeface="Calibri" pitchFamily="34" charset="0"/>
              </a:rPr>
              <a:t>Methodentraining nach Klippert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e-AT" sz="2200" b="0" dirty="0">
                <a:latin typeface="Calibri" pitchFamily="34" charset="0"/>
              </a:rPr>
              <a:t>Sprachen (VBS, CLIL, </a:t>
            </a:r>
            <a:r>
              <a:rPr lang="de-AT" sz="2200" b="0" dirty="0" err="1">
                <a:latin typeface="Calibri" pitchFamily="34" charset="0"/>
              </a:rPr>
              <a:t>VoXmi</a:t>
            </a:r>
            <a:r>
              <a:rPr lang="de-AT" sz="2200" b="0" dirty="0">
                <a:latin typeface="Calibri" pitchFamily="34" charset="0"/>
              </a:rPr>
              <a:t>, F ,IT ,L 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e-AT" sz="2200" b="0" dirty="0">
                <a:latin typeface="Calibri" pitchFamily="34" charset="0"/>
              </a:rPr>
              <a:t>Projekte (</a:t>
            </a:r>
            <a:r>
              <a:rPr lang="de-AT" sz="2200" b="0" dirty="0" err="1">
                <a:latin typeface="Calibri" pitchFamily="34" charset="0"/>
              </a:rPr>
              <a:t>KidZ</a:t>
            </a:r>
            <a:r>
              <a:rPr lang="de-AT" sz="2200" b="0" dirty="0">
                <a:latin typeface="Calibri" pitchFamily="34" charset="0"/>
              </a:rPr>
              <a:t>, </a:t>
            </a:r>
            <a:r>
              <a:rPr lang="de-AT" sz="2200" dirty="0">
                <a:latin typeface="Calibri" pitchFamily="34" charset="0"/>
              </a:rPr>
              <a:t>MINT, </a:t>
            </a:r>
            <a:r>
              <a:rPr lang="de-AT" sz="2200" dirty="0" err="1">
                <a:latin typeface="Calibri" pitchFamily="34" charset="0"/>
              </a:rPr>
              <a:t>VoXmi</a:t>
            </a:r>
            <a:r>
              <a:rPr lang="de-AT" sz="2200" b="0" dirty="0">
                <a:latin typeface="Calibri" pitchFamily="34" charset="0"/>
              </a:rPr>
              <a:t>, ÖKOLOG,…)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e-AT" sz="2200" b="0" dirty="0">
                <a:latin typeface="Calibri" pitchFamily="34" charset="0"/>
              </a:rPr>
              <a:t>Offenes Lernen, fächerübergreifender Projektunterricht,</a:t>
            </a:r>
            <a:r>
              <a:rPr lang="de-DE" sz="2200" dirty="0">
                <a:latin typeface="Calibri" pitchFamily="34" charset="0"/>
              </a:rPr>
              <a:t> erweiterte Formen der Leistungsbeurteilung </a:t>
            </a:r>
            <a:r>
              <a:rPr lang="de-DE" sz="2200" b="0" dirty="0">
                <a:latin typeface="Calibri" pitchFamily="34" charset="0"/>
              </a:rPr>
              <a:t>(LOB), </a:t>
            </a:r>
            <a:r>
              <a:rPr lang="de-DE" sz="2200" dirty="0">
                <a:latin typeface="Calibri" pitchFamily="34" charset="0"/>
              </a:rPr>
              <a:t>Portfolio, </a:t>
            </a:r>
            <a:r>
              <a:rPr lang="de-AT" sz="2200" b="0" dirty="0">
                <a:latin typeface="Calibri" pitchFamily="34" charset="0"/>
              </a:rPr>
              <a:t>Lernen anhand von Experimenten u. Beobachtungen (Labor)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e-AT" sz="2200" dirty="0">
                <a:latin typeface="Calibri" pitchFamily="34" charset="0"/>
              </a:rPr>
              <a:t>ÖKOLOG: </a:t>
            </a:r>
            <a:r>
              <a:rPr lang="de-AT" sz="2200" b="0" dirty="0">
                <a:latin typeface="Calibri" pitchFamily="34" charset="0"/>
              </a:rPr>
              <a:t>Nachhaltigkeit – Umweltbewusstsein entwickeln, Schulklima, Klassenteam,….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de-AT" sz="2200" b="0" dirty="0">
                <a:latin typeface="Calibri" pitchFamily="34" charset="0"/>
              </a:rPr>
              <a:t>gesunde Ernährung (Schulbuffet, Schulärztin,..)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endParaRPr lang="de-AT" sz="2200" b="0" dirty="0">
              <a:latin typeface="Calibri" pitchFamily="34" charset="0"/>
            </a:endParaRPr>
          </a:p>
        </p:txBody>
      </p:sp>
      <p:pic>
        <p:nvPicPr>
          <p:cNvPr id="11" name="Picture 24" descr="http://www.feldgasse.at/wp-content/gallery/1516-elsa/20151002_095216.jpg">
            <a:extLst>
              <a:ext uri="{FF2B5EF4-FFF2-40B4-BE49-F238E27FC236}">
                <a16:creationId xmlns:a16="http://schemas.microsoft.com/office/drawing/2014/main" id="{52BD4262-37C0-491F-99DC-233FCFECC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18093"/>
            <a:ext cx="2247939" cy="12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Boden, drinnen, Person, Tisch enthält.&#10;&#10;Automatisch generierte Beschreibung">
            <a:extLst>
              <a:ext uri="{FF2B5EF4-FFF2-40B4-BE49-F238E27FC236}">
                <a16:creationId xmlns:a16="http://schemas.microsoft.com/office/drawing/2014/main" id="{541EA9E2-9AC2-4046-9417-A70CB6D6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50" y="2348880"/>
            <a:ext cx="1783387" cy="1190506"/>
          </a:xfrm>
          <a:prstGeom prst="rect">
            <a:avLst/>
          </a:prstGeom>
        </p:spPr>
      </p:pic>
      <p:pic>
        <p:nvPicPr>
          <p:cNvPr id="3" name="Picture 56">
            <a:extLst>
              <a:ext uri="{FF2B5EF4-FFF2-40B4-BE49-F238E27FC236}">
                <a16:creationId xmlns:a16="http://schemas.microsoft.com/office/drawing/2014/main" id="{898D674A-ACD5-1EC8-3014-460D56BA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85" y="718083"/>
            <a:ext cx="1670058" cy="9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9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3EE292-4175-461E-A13B-B584A5660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26916"/>
            <a:ext cx="8543471" cy="554461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b="1" dirty="0" err="1">
                <a:latin typeface="Calibri" pitchFamily="34" charset="0"/>
              </a:rPr>
              <a:t>VoXmi</a:t>
            </a:r>
            <a:r>
              <a:rPr lang="de-DE" dirty="0">
                <a:latin typeface="Calibri" pitchFamily="34" charset="0"/>
              </a:rPr>
              <a:t> (von einander und miteinander Sprachen lernen) </a:t>
            </a:r>
          </a:p>
          <a:p>
            <a:pPr marL="34290" indent="0">
              <a:buNone/>
            </a:pPr>
            <a:r>
              <a:rPr lang="de-DE" dirty="0">
                <a:latin typeface="Calibri" pitchFamily="34" charset="0"/>
              </a:rPr>
              <a:t>		+ Sprachwettbewerb – </a:t>
            </a:r>
            <a:r>
              <a:rPr lang="de-DE" b="1" dirty="0">
                <a:latin typeface="Calibri" pitchFamily="34" charset="0"/>
              </a:rPr>
              <a:t>„Sag´s </a:t>
            </a:r>
            <a:r>
              <a:rPr lang="de-DE" b="1" dirty="0" err="1">
                <a:latin typeface="Calibri" pitchFamily="34" charset="0"/>
              </a:rPr>
              <a:t>multi</a:t>
            </a:r>
            <a:r>
              <a:rPr lang="de-DE" b="1" dirty="0">
                <a:latin typeface="Calibri" pitchFamily="34" charset="0"/>
              </a:rPr>
              <a:t>“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AT" dirty="0">
                <a:latin typeface="Calibri" pitchFamily="34" charset="0"/>
              </a:rPr>
              <a:t>Verstärkte Verwendung der engl. Sprache im Unterricht:</a:t>
            </a:r>
          </a:p>
          <a:p>
            <a:pPr marL="0" indent="0">
              <a:buNone/>
            </a:pPr>
            <a:r>
              <a:rPr lang="de-AT" dirty="0">
                <a:latin typeface="Calibri" pitchFamily="34" charset="0"/>
              </a:rPr>
              <a:t>	</a:t>
            </a:r>
            <a:r>
              <a:rPr lang="de-AT" b="1" dirty="0">
                <a:latin typeface="Calibri" pitchFamily="34" charset="0"/>
              </a:rPr>
              <a:t>CLIL</a:t>
            </a:r>
            <a:r>
              <a:rPr lang="de-AT" dirty="0">
                <a:latin typeface="Calibri" pitchFamily="34" charset="0"/>
              </a:rPr>
              <a:t> (= Content and Language Integrated Learning)/DLP </a:t>
            </a:r>
            <a:r>
              <a:rPr lang="de-DE" dirty="0">
                <a:latin typeface="Calibri" pitchFamily="34" charset="0"/>
              </a:rPr>
              <a:t>oder </a:t>
            </a:r>
          </a:p>
          <a:p>
            <a:pPr marL="0" indent="0">
              <a:buNone/>
            </a:pPr>
            <a:r>
              <a:rPr lang="de-DE" dirty="0">
                <a:latin typeface="Calibri" pitchFamily="34" charset="0"/>
              </a:rPr>
              <a:t>	</a:t>
            </a:r>
            <a:r>
              <a:rPr lang="de-DE" b="1" dirty="0">
                <a:latin typeface="Calibri" pitchFamily="34" charset="0"/>
              </a:rPr>
              <a:t>VBS</a:t>
            </a:r>
            <a:r>
              <a:rPr lang="de-DE" dirty="0">
                <a:latin typeface="Calibri" pitchFamily="34" charset="0"/>
              </a:rPr>
              <a:t> (= Vienna Bilingual School)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b="1" dirty="0">
                <a:latin typeface="Calibri" pitchFamily="34" charset="0"/>
              </a:rPr>
              <a:t>Cambridge </a:t>
            </a:r>
            <a:r>
              <a:rPr lang="de-DE" b="1" dirty="0" err="1">
                <a:latin typeface="Calibri" pitchFamily="34" charset="0"/>
              </a:rPr>
              <a:t>Certificate</a:t>
            </a:r>
            <a:r>
              <a:rPr lang="de-DE" b="1" dirty="0">
                <a:latin typeface="Calibri" pitchFamily="34" charset="0"/>
              </a:rPr>
              <a:t>  </a:t>
            </a:r>
            <a:r>
              <a:rPr lang="de-DE" dirty="0">
                <a:latin typeface="Calibri" pitchFamily="34" charset="0"/>
              </a:rPr>
              <a:t>und andere Sprachzertifikate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>
                <a:latin typeface="Calibri" pitchFamily="34" charset="0"/>
              </a:rPr>
              <a:t>Legastheniekurs</a:t>
            </a:r>
            <a:r>
              <a:rPr lang="de-DE" dirty="0">
                <a:latin typeface="Calibri" pitchFamily="34" charset="0"/>
              </a:rPr>
              <a:t> (1.+2.Kl.), Deutsch als Zweitsprache (als UÜ)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>
                <a:latin typeface="Calibri" pitchFamily="34" charset="0"/>
              </a:rPr>
              <a:t>unterschiedl</a:t>
            </a:r>
            <a:r>
              <a:rPr lang="de-DE" dirty="0">
                <a:latin typeface="Calibri" pitchFamily="34" charset="0"/>
              </a:rPr>
              <a:t>. Förderkurse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>
                <a:latin typeface="Calibri" pitchFamily="34" charset="0"/>
              </a:rPr>
              <a:t>Lernzeit in der Tagesbetreuung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b="1" dirty="0">
                <a:latin typeface="Calibri" pitchFamily="34" charset="0"/>
              </a:rPr>
              <a:t>Unternehmerführerschein </a:t>
            </a:r>
          </a:p>
          <a:p>
            <a:pPr marL="34290" indent="0">
              <a:buNone/>
            </a:pPr>
            <a:r>
              <a:rPr lang="de-DE" b="0" dirty="0">
                <a:latin typeface="Calibri" pitchFamily="34" charset="0"/>
              </a:rPr>
              <a:t>(=&gt; integriert im schulautonomen typenspezifischen Wahlmodul Economics)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b="1" dirty="0" err="1">
                <a:latin typeface="Calibri" pitchFamily="34" charset="0"/>
              </a:rPr>
              <a:t>europ</a:t>
            </a:r>
            <a:r>
              <a:rPr lang="de-DE" b="1" dirty="0">
                <a:latin typeface="Calibri" pitchFamily="34" charset="0"/>
              </a:rPr>
              <a:t>. Computerführerschein sowie andere unverb. Übungen</a:t>
            </a:r>
          </a:p>
          <a:p>
            <a:pPr marL="0" indent="0">
              <a:buNone/>
            </a:pPr>
            <a:r>
              <a:rPr lang="de-DE" b="1" dirty="0">
                <a:latin typeface="Calibri" pitchFamily="34" charset="0"/>
              </a:rPr>
              <a:t>	(ECDL =</a:t>
            </a:r>
            <a:r>
              <a:rPr lang="de-DE" dirty="0"/>
              <a:t>European Computer </a:t>
            </a:r>
            <a:r>
              <a:rPr lang="de-DE" dirty="0" err="1"/>
              <a:t>Driving</a:t>
            </a:r>
            <a:r>
              <a:rPr lang="de-DE" dirty="0"/>
              <a:t> Licence </a:t>
            </a:r>
            <a:r>
              <a:rPr lang="de-DE" b="1" dirty="0">
                <a:latin typeface="Calibri" pitchFamily="34" charset="0"/>
              </a:rPr>
              <a:t> als UÜ)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83568" y="422392"/>
            <a:ext cx="6264696" cy="648072"/>
          </a:xfrm>
        </p:spPr>
        <p:txBody>
          <a:bodyPr>
            <a:normAutofit/>
          </a:bodyPr>
          <a:lstStyle/>
          <a:p>
            <a:pPr algn="ctr"/>
            <a:r>
              <a:rPr lang="de-DE" sz="2700" b="1" dirty="0">
                <a:solidFill>
                  <a:srgbClr val="7030A0"/>
                </a:solidFill>
              </a:rPr>
              <a:t>Fordern und Fördern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D4DD60-5271-4150-97F3-79F026356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69" y="5464416"/>
            <a:ext cx="1504396" cy="112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1">
            <a:extLst>
              <a:ext uri="{FF2B5EF4-FFF2-40B4-BE49-F238E27FC236}">
                <a16:creationId xmlns:a16="http://schemas.microsoft.com/office/drawing/2014/main" id="{9BC47F75-601C-47AA-BA4B-1F7ACCE9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9763" y="296652"/>
            <a:ext cx="10244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Ein Bild, das Person, drinnen, sitzend, Tisch enthält.&#10;&#10;Automatisch generierte Beschreibung">
            <a:extLst>
              <a:ext uri="{FF2B5EF4-FFF2-40B4-BE49-F238E27FC236}">
                <a16:creationId xmlns:a16="http://schemas.microsoft.com/office/drawing/2014/main" id="{4D19B4E9-D16D-492F-A4F1-CCF873883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01605"/>
            <a:ext cx="1408677" cy="9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Bildschirmpräsentation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Symbol</vt:lpstr>
      <vt:lpstr>Wingdings</vt:lpstr>
      <vt:lpstr>Basis</vt:lpstr>
      <vt:lpstr>PowerPoint-Präsentation</vt:lpstr>
      <vt:lpstr>Was unterscheidet die Feldgasse von anderen Schulen?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Pädagogische Schwerpunkte    Vernetztes Lernen – Neue Lernkultur</vt:lpstr>
      <vt:lpstr>Fordern und Fördern</vt:lpstr>
      <vt:lpstr>Fordern und Fördern  Kompetenzen erweitern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Holl-Blauensteiner</dc:creator>
  <cp:lastModifiedBy>Direktion Feldgasse</cp:lastModifiedBy>
  <cp:revision>252</cp:revision>
  <cp:lastPrinted>2023-10-23T09:38:56Z</cp:lastPrinted>
  <dcterms:created xsi:type="dcterms:W3CDTF">2019-11-21T21:36:52Z</dcterms:created>
  <dcterms:modified xsi:type="dcterms:W3CDTF">2025-10-08T08:10:18Z</dcterms:modified>
</cp:coreProperties>
</file>